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85" r:id="rId10"/>
    <p:sldId id="275" r:id="rId11"/>
    <p:sldId id="276" r:id="rId12"/>
    <p:sldId id="277" r:id="rId13"/>
    <p:sldId id="278" r:id="rId14"/>
    <p:sldId id="284" r:id="rId15"/>
    <p:sldId id="279" r:id="rId16"/>
    <p:sldId id="273" r:id="rId17"/>
    <p:sldId id="263" r:id="rId18"/>
    <p:sldId id="266" r:id="rId19"/>
    <p:sldId id="265" r:id="rId20"/>
    <p:sldId id="286" r:id="rId21"/>
    <p:sldId id="268" r:id="rId22"/>
    <p:sldId id="270" r:id="rId23"/>
    <p:sldId id="269" r:id="rId24"/>
    <p:sldId id="272" r:id="rId25"/>
    <p:sldId id="280" r:id="rId26"/>
    <p:sldId id="282" r:id="rId27"/>
    <p:sldId id="283" r:id="rId28"/>
  </p:sldIdLst>
  <p:sldSz cx="12192000" cy="6858000"/>
  <p:notesSz cx="6858000" cy="12192000"/>
  <p:embeddedFontLst>
    <p:embeddedFont>
      <p:font typeface="MiSans" panose="02010600030101010101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63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3AF55-4961-16E9-1F59-C46821E1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1AC2CE-55B4-DCBD-64CE-29B800ED7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08DD3-F454-F8BA-7A19-D39E7FBD6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7F4EE-306D-4401-BFF3-7820B182D2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E4881-46AB-F689-B00F-89B075322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87D8EE-E731-EB0A-75F5-E048C5E81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6DA16-881C-007C-C9A1-BE8C2592A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B03CC-77BC-7F90-064B-5C8457E6D2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24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D0BA2-C75E-1FD2-8560-01FF46E6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B3304-B21F-1CD3-DA7E-925E8A9A6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568A2-916A-6F9A-C8CE-26E708296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1C530-3B9A-C0CD-DFAC-099ED2B2F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0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02815" y="1875155"/>
            <a:ext cx="7943850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基于多源数据融合的 KPL 战术分析与 BP 辅助系统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7978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86741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955675" y="616648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104394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113157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0" descr="https://kimi-img.moonshot.cn/pub/slides/slides_tmpl/image/25-09-05-14:16:05-d2t809dnfo2stf9dim0g.png"/>
          <p:cNvPicPr>
            <a:picLocks noChangeAspect="1"/>
          </p:cNvPicPr>
          <p:nvPr/>
        </p:nvPicPr>
        <p:blipFill>
          <a:blip r:embed="rId3"/>
          <a:srcRect l="57" r="57"/>
          <a:stretch/>
        </p:blipFill>
        <p:spPr>
          <a:xfrm>
            <a:off x="3657600" y="4500245"/>
            <a:ext cx="2110105" cy="499110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3903345" y="4581525"/>
            <a:ext cx="166433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吴博闻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9-05-14:16:05-d2t809dnfo2stf9dim0g.png"/>
          <p:cNvPicPr>
            <a:picLocks noChangeAspect="1"/>
          </p:cNvPicPr>
          <p:nvPr/>
        </p:nvPicPr>
        <p:blipFill>
          <a:blip r:embed="rId3"/>
          <a:srcRect l="57" r="57"/>
          <a:stretch/>
        </p:blipFill>
        <p:spPr>
          <a:xfrm>
            <a:off x="5961380" y="4500245"/>
            <a:ext cx="2110105" cy="49911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6043295" y="4581525"/>
            <a:ext cx="196151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时间：2026/01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4:16:05-d2t809dnfo2stf9dim1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545705" y="0"/>
            <a:ext cx="3954145" cy="1875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779823" y="1514491"/>
            <a:ext cx="2344283" cy="41436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5-14:16:31-d2t80ftnfo2stf9dim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29945" y="2806700"/>
            <a:ext cx="3155950" cy="149669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43033" y="1517705"/>
            <a:ext cx="2330651" cy="4169690"/>
          </a:xfrm>
          <a:prstGeom prst="rect">
            <a:avLst/>
          </a:prstGeom>
          <a:solidFill>
            <a:srgbClr val="2766E6"/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6" name="Text 3"/>
          <p:cNvSpPr/>
          <p:nvPr/>
        </p:nvSpPr>
        <p:spPr>
          <a:xfrm>
            <a:off x="443033" y="1517705"/>
            <a:ext cx="2330651" cy="4169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10924640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0924640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052814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11052814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183828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1183828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314843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11314843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1" descr="https://kimi-img.moonshot.cn/pub/slides/slides_tmpl/image/25-09-05-14:16:37-d2t80hdnfo2stf9dimmg.jpeg"/>
          <p:cNvPicPr>
            <a:picLocks noChangeAspect="1"/>
          </p:cNvPicPr>
          <p:nvPr/>
        </p:nvPicPr>
        <p:blipFill>
          <a:blip r:embed="rId4"/>
          <a:srcRect t="21395" b="21395"/>
          <a:stretch/>
        </p:blipFill>
        <p:spPr>
          <a:xfrm>
            <a:off x="6486038" y="4797139"/>
            <a:ext cx="2423362" cy="1028576"/>
          </a:xfrm>
          <a:prstGeom prst="rect">
            <a:avLst/>
          </a:prstGeom>
        </p:spPr>
      </p:pic>
      <p:pic>
        <p:nvPicPr>
          <p:cNvPr id="17" name="Image 3" descr="https://kimi-img.moonshot.cn/pub/slides/slides_tmpl/image/25-09-05-14:17:18-d2t80rlnfo2stf9din20.jpeg"/>
          <p:cNvPicPr>
            <a:picLocks noChangeAspect="1"/>
          </p:cNvPicPr>
          <p:nvPr/>
        </p:nvPicPr>
        <p:blipFill>
          <a:blip r:embed="rId5"/>
          <a:srcRect t="21488" b="21488"/>
          <a:stretch/>
        </p:blipFill>
        <p:spPr>
          <a:xfrm>
            <a:off x="431604" y="4666565"/>
            <a:ext cx="2330651" cy="1039879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6497168" y="1626402"/>
            <a:ext cx="2344157" cy="3141024"/>
          </a:xfrm>
          <a:prstGeom prst="rect">
            <a:avLst/>
          </a:prstGeom>
          <a:solidFill>
            <a:srgbClr val="2766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3"/>
          <p:cNvSpPr/>
          <p:nvPr/>
        </p:nvSpPr>
        <p:spPr>
          <a:xfrm>
            <a:off x="6497168" y="1557382"/>
            <a:ext cx="2344157" cy="314102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42215" y="54722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功能展示</a:t>
            </a: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III</a:t>
            </a: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战队英雄池深度透视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69248" y="1714981"/>
            <a:ext cx="1918103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功能介绍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506390" y="2211380"/>
            <a:ext cx="2232375" cy="11617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可视化展示特定战队的战术偏好，包括爱玩什么英雄和怕什么英雄</a:t>
            </a:r>
            <a:endParaRPr lang="en-US" dirty="0"/>
          </a:p>
        </p:txBody>
      </p:sp>
      <p:sp>
        <p:nvSpPr>
          <p:cNvPr id="23" name="Text 17"/>
          <p:cNvSpPr/>
          <p:nvPr/>
        </p:nvSpPr>
        <p:spPr>
          <a:xfrm>
            <a:off x="6910839" y="1842048"/>
            <a:ext cx="1918103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数据展示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6596567" y="2226236"/>
            <a:ext cx="2232375" cy="1529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通过横向条形图展示Top6英雄，禁用侧揭示惧怕点，选用侧揭示体系核心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pic>
        <p:nvPicPr>
          <p:cNvPr id="28" name="图片 27" descr="图形用户界面, 应用程序, 网站&#10;&#10;AI 生成的内容可能不正确。">
            <a:extLst>
              <a:ext uri="{FF2B5EF4-FFF2-40B4-BE49-F238E27FC236}">
                <a16:creationId xmlns:a16="http://schemas.microsoft.com/office/drawing/2014/main" id="{6FF60FF7-DDEC-A097-02D6-F6363B9B2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289" y="1518207"/>
            <a:ext cx="2677313" cy="4169690"/>
          </a:xfrm>
          <a:prstGeom prst="rect">
            <a:avLst/>
          </a:prstGeom>
        </p:spPr>
      </p:pic>
      <p:pic>
        <p:nvPicPr>
          <p:cNvPr id="30" name="图片 29" descr="图形用户界面, 网站&#10;&#10;AI 生成的内容可能不正确。">
            <a:extLst>
              <a:ext uri="{FF2B5EF4-FFF2-40B4-BE49-F238E27FC236}">
                <a16:creationId xmlns:a16="http://schemas.microsoft.com/office/drawing/2014/main" id="{4AF285CA-8C65-D0FF-E7D0-8996B9CC2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606" y="1401798"/>
            <a:ext cx="2824721" cy="43690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05-d2t809dnfo2stf9dim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" y="1651635"/>
            <a:ext cx="2599690" cy="13754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16:19-d2t80ctnfo2stf9dimc0.jpg"/>
          <p:cNvPicPr>
            <a:picLocks noChangeAspect="1"/>
          </p:cNvPicPr>
          <p:nvPr/>
        </p:nvPicPr>
        <p:blipFill>
          <a:blip r:embed="rId4">
            <a:alphaModFix amt="89000"/>
          </a:blip>
          <a:srcRect l="9673" r="9673"/>
          <a:stretch/>
        </p:blipFill>
        <p:spPr>
          <a:xfrm>
            <a:off x="3277236" y="1651635"/>
            <a:ext cx="5302794" cy="137477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11314843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1186668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691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5"/>
          <p:cNvSpPr/>
          <p:nvPr/>
        </p:nvSpPr>
        <p:spPr>
          <a:xfrm>
            <a:off x="11055654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691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10924640" y="9691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15" y="73772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功能展示</a:t>
            </a: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IV </a:t>
            </a: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分路英雄推荐系统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5-14:16:05-d2t809dnfo2stf9dim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1" y="3966514"/>
            <a:ext cx="2599690" cy="137541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9-05-14:16:19-d2t80ctnfo2stf9dimc0.jpg"/>
          <p:cNvPicPr>
            <a:picLocks noChangeAspect="1"/>
          </p:cNvPicPr>
          <p:nvPr/>
        </p:nvPicPr>
        <p:blipFill>
          <a:blip r:embed="rId4">
            <a:alphaModFix amt="89000"/>
          </a:blip>
          <a:srcRect l="9673" r="9673"/>
          <a:stretch/>
        </p:blipFill>
        <p:spPr>
          <a:xfrm>
            <a:off x="3282307" y="3966514"/>
            <a:ext cx="5302794" cy="137477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64260" y="2059940"/>
            <a:ext cx="2028825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功能介绍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3434080" y="1751330"/>
            <a:ext cx="7441565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针对不同位置玩家提供“上分密码”推荐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</a:p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帮助玩家快速提升实力</a:t>
            </a:r>
            <a:endParaRPr lang="en-US" dirty="0"/>
          </a:p>
        </p:txBody>
      </p:sp>
      <p:sp>
        <p:nvSpPr>
          <p:cNvPr id="19" name="Text 11"/>
          <p:cNvSpPr/>
          <p:nvPr/>
        </p:nvSpPr>
        <p:spPr>
          <a:xfrm>
            <a:off x="1069331" y="4374819"/>
            <a:ext cx="2028825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数据筛选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3439151" y="4066209"/>
            <a:ext cx="7441565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系统提供对抗路、中路、打野、发育路、游走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五条分路，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帮助玩家快速定位版本答案</a:t>
            </a:r>
            <a:endParaRPr lang="en-US" dirty="0"/>
          </a:p>
        </p:txBody>
      </p:sp>
      <p:sp>
        <p:nvSpPr>
          <p:cNvPr id="22" name="Text 14"/>
          <p:cNvSpPr/>
          <p:nvPr/>
        </p:nvSpPr>
        <p:spPr>
          <a:xfrm>
            <a:off x="3344537" y="5807907"/>
            <a:ext cx="7441565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4" name="图片 23" descr="图形用户界面, 应用程序, 网站&#10;&#10;AI 生成的内容可能不正确。">
            <a:extLst>
              <a:ext uri="{FF2B5EF4-FFF2-40B4-BE49-F238E27FC236}">
                <a16:creationId xmlns:a16="http://schemas.microsoft.com/office/drawing/2014/main" id="{E1D58D14-E518-1060-5BDC-3A277CEE2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152" y="180690"/>
            <a:ext cx="1726753" cy="2658396"/>
          </a:xfrm>
          <a:prstGeom prst="rect">
            <a:avLst/>
          </a:prstGeom>
        </p:spPr>
      </p:pic>
      <p:pic>
        <p:nvPicPr>
          <p:cNvPr id="26" name="图片 25" descr="图形用户界面, 网站&#10;&#10;AI 生成的内容可能不正确。">
            <a:extLst>
              <a:ext uri="{FF2B5EF4-FFF2-40B4-BE49-F238E27FC236}">
                <a16:creationId xmlns:a16="http://schemas.microsoft.com/office/drawing/2014/main" id="{52CBF38A-0074-FA45-9436-A18FE8EFF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081" y="3246506"/>
            <a:ext cx="1965950" cy="29807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33-d2t80gdnfo2stf9dimk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6798945" y="0"/>
            <a:ext cx="5393055" cy="6858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4:16:06-d2t809lnfo2stf9dim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542215" y="1583372"/>
            <a:ext cx="7413108" cy="162750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542215" y="90600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功能展示</a:t>
            </a: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 - AI 深度战术报告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3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4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6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3" descr="https://kimi-img.moonshot.cn/pub/slides/slides_tmpl/image/25-09-05-14:16:33-d2t80gdnfo2stf9dim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703" y="1602343"/>
            <a:ext cx="180340" cy="15995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2879" y="1808163"/>
            <a:ext cx="8086725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功能介绍</a:t>
            </a:r>
            <a:endParaRPr lang="en-US" dirty="0"/>
          </a:p>
        </p:txBody>
      </p:sp>
      <p:sp>
        <p:nvSpPr>
          <p:cNvPr id="15" name="Text 8"/>
          <p:cNvSpPr/>
          <p:nvPr/>
        </p:nvSpPr>
        <p:spPr>
          <a:xfrm>
            <a:off x="691515" y="2122563"/>
            <a:ext cx="8705850" cy="7923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生成约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300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字深度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战队战术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分析报告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包含战队风格与体系，优势与短板，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针对性提升建议，以及如何克制的建议</a:t>
            </a:r>
            <a:endParaRPr lang="en-US" dirty="0"/>
          </a:p>
        </p:txBody>
      </p:sp>
      <p:pic>
        <p:nvPicPr>
          <p:cNvPr id="21" name="图片 20" descr="文本&#10;&#10;AI 生成的内容可能不正确。">
            <a:extLst>
              <a:ext uri="{FF2B5EF4-FFF2-40B4-BE49-F238E27FC236}">
                <a16:creationId xmlns:a16="http://schemas.microsoft.com/office/drawing/2014/main" id="{9C54DB0A-29FE-AFDD-2C66-7C2A58EEA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15" y="3242721"/>
            <a:ext cx="9149330" cy="326863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50-d2t80klnfo2stf9dimog.png"/>
          <p:cNvPicPr>
            <a:picLocks noChangeAspect="1"/>
          </p:cNvPicPr>
          <p:nvPr/>
        </p:nvPicPr>
        <p:blipFill>
          <a:blip r:embed="rId3"/>
          <a:srcRect l="-378" t="473" r="-3709" b="-473"/>
          <a:stretch/>
        </p:blipFill>
        <p:spPr>
          <a:xfrm>
            <a:off x="662939" y="4464443"/>
            <a:ext cx="11331575" cy="1651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16:50-d2t80klnfo2stf9dimog.png"/>
          <p:cNvPicPr>
            <a:picLocks noChangeAspect="1"/>
          </p:cNvPicPr>
          <p:nvPr/>
        </p:nvPicPr>
        <p:blipFill>
          <a:blip r:embed="rId3"/>
          <a:srcRect l="-378" t="473" r="-3709" b="-473"/>
          <a:stretch/>
        </p:blipFill>
        <p:spPr>
          <a:xfrm>
            <a:off x="662940" y="1626235"/>
            <a:ext cx="11331575" cy="154686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8802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11314843" y="8802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8802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1186668" y="8802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8802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5"/>
          <p:cNvSpPr/>
          <p:nvPr/>
        </p:nvSpPr>
        <p:spPr>
          <a:xfrm>
            <a:off x="11055654" y="8802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8802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10924640" y="8802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15" y="67930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功能展示</a:t>
            </a: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实时 BP 模拟与博弈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8060" y="1960880"/>
            <a:ext cx="845820" cy="84582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8059" y="4874018"/>
            <a:ext cx="845820" cy="845820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7635" y="3466465"/>
            <a:ext cx="845820" cy="845820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1097598" y="208470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17" name="Text 10"/>
          <p:cNvSpPr/>
          <p:nvPr/>
        </p:nvSpPr>
        <p:spPr>
          <a:xfrm>
            <a:off x="1097598" y="208470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dirty="0"/>
          </a:p>
        </p:txBody>
      </p:sp>
      <p:sp>
        <p:nvSpPr>
          <p:cNvPr id="18" name="Text 11"/>
          <p:cNvSpPr/>
          <p:nvPr/>
        </p:nvSpPr>
        <p:spPr>
          <a:xfrm>
            <a:off x="2077984" y="1815061"/>
            <a:ext cx="5268832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功能介绍</a:t>
            </a:r>
            <a:endParaRPr lang="en-US" dirty="0"/>
          </a:p>
        </p:txBody>
      </p:sp>
      <p:sp>
        <p:nvSpPr>
          <p:cNvPr id="19" name="Text 12"/>
          <p:cNvSpPr/>
          <p:nvPr/>
        </p:nvSpPr>
        <p:spPr>
          <a:xfrm>
            <a:off x="1986700" y="2174005"/>
            <a:ext cx="7796220" cy="6617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 BP 模拟与博弈功能，帮助用户在 BP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阶段做出更明智的决策</a:t>
            </a:r>
            <a:endParaRPr lang="en-US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不仅告诉用户现在的阵容怎么样，还指导用户下一步该怎么选</a:t>
            </a:r>
            <a:endParaRPr lang="en-US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0" name="Shape 13"/>
          <p:cNvSpPr/>
          <p:nvPr/>
        </p:nvSpPr>
        <p:spPr>
          <a:xfrm>
            <a:off x="10397173" y="359029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21" name="Text 14"/>
          <p:cNvSpPr/>
          <p:nvPr/>
        </p:nvSpPr>
        <p:spPr>
          <a:xfrm>
            <a:off x="10397173" y="3590290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dirty="0"/>
          </a:p>
        </p:txBody>
      </p:sp>
      <p:sp>
        <p:nvSpPr>
          <p:cNvPr id="22" name="Text 15"/>
          <p:cNvSpPr/>
          <p:nvPr/>
        </p:nvSpPr>
        <p:spPr>
          <a:xfrm>
            <a:off x="6258295" y="3390272"/>
            <a:ext cx="366343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实时触发</a:t>
            </a:r>
            <a:endParaRPr lang="en-US" dirty="0"/>
          </a:p>
        </p:txBody>
      </p:sp>
      <p:sp>
        <p:nvSpPr>
          <p:cNvPr id="23" name="Text 16"/>
          <p:cNvSpPr/>
          <p:nvPr/>
        </p:nvSpPr>
        <p:spPr>
          <a:xfrm>
            <a:off x="2147834" y="3720865"/>
            <a:ext cx="7796220" cy="3686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系统监听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BP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状态机变化，每当用户锁定英雄，后台即刻触发推荐线程</a:t>
            </a:r>
            <a:endParaRPr lang="en-US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Shape 17"/>
          <p:cNvSpPr/>
          <p:nvPr/>
        </p:nvSpPr>
        <p:spPr>
          <a:xfrm>
            <a:off x="1097597" y="4997843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25" name="Text 18"/>
          <p:cNvSpPr/>
          <p:nvPr/>
        </p:nvSpPr>
        <p:spPr>
          <a:xfrm>
            <a:off x="1097597" y="4997843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dirty="0"/>
          </a:p>
        </p:txBody>
      </p:sp>
      <p:sp>
        <p:nvSpPr>
          <p:cNvPr id="26" name="Text 19"/>
          <p:cNvSpPr/>
          <p:nvPr/>
        </p:nvSpPr>
        <p:spPr>
          <a:xfrm>
            <a:off x="2147833" y="4652380"/>
            <a:ext cx="5268832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多维决策支持</a:t>
            </a:r>
            <a:endParaRPr lang="en-US" dirty="0"/>
          </a:p>
        </p:txBody>
      </p:sp>
      <p:sp>
        <p:nvSpPr>
          <p:cNvPr id="27" name="Text 20"/>
          <p:cNvSpPr/>
          <p:nvPr/>
        </p:nvSpPr>
        <p:spPr>
          <a:xfrm>
            <a:off x="1986700" y="5053092"/>
            <a:ext cx="7796220" cy="14497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解说（上部）：基于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GenAI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，提供阵容的战术风格评价（如“前期进攻性强”）。</a:t>
            </a:r>
          </a:p>
          <a:p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大数据推荐（下部）：基于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CF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算法，直接给出**“高胜率组合建议”**（如“建议搭配：大乔、老夫子”）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153DB-8BF5-BA1D-A104-1210FE57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AE6A9875-1EB5-6E44-A8A0-E082D8EE775A}"/>
              </a:ext>
            </a:extLst>
          </p:cNvPr>
          <p:cNvSpPr/>
          <p:nvPr/>
        </p:nvSpPr>
        <p:spPr>
          <a:xfrm flipH="1">
            <a:off x="11314843" y="8802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7DBAB5A-43CC-2659-5409-E8D071CD6574}"/>
              </a:ext>
            </a:extLst>
          </p:cNvPr>
          <p:cNvSpPr/>
          <p:nvPr/>
        </p:nvSpPr>
        <p:spPr>
          <a:xfrm>
            <a:off x="11314843" y="8802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59CB94C4-E198-07DB-C840-8E6C95EF109C}"/>
              </a:ext>
            </a:extLst>
          </p:cNvPr>
          <p:cNvSpPr/>
          <p:nvPr/>
        </p:nvSpPr>
        <p:spPr>
          <a:xfrm flipH="1">
            <a:off x="11186668" y="8802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AE6C8B4-5B11-EC3E-5ECB-BBF850B18E62}"/>
              </a:ext>
            </a:extLst>
          </p:cNvPr>
          <p:cNvSpPr/>
          <p:nvPr/>
        </p:nvSpPr>
        <p:spPr>
          <a:xfrm>
            <a:off x="11186668" y="8802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6C80FB14-CCB9-F790-E38C-92FE50168323}"/>
              </a:ext>
            </a:extLst>
          </p:cNvPr>
          <p:cNvSpPr/>
          <p:nvPr/>
        </p:nvSpPr>
        <p:spPr>
          <a:xfrm flipH="1">
            <a:off x="11055654" y="8802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3CAC7269-4D2F-1D77-0CAD-29F9B6AECEFB}"/>
              </a:ext>
            </a:extLst>
          </p:cNvPr>
          <p:cNvSpPr/>
          <p:nvPr/>
        </p:nvSpPr>
        <p:spPr>
          <a:xfrm>
            <a:off x="11055654" y="8802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47A97ED4-78BD-7B1C-046C-3E047FE02414}"/>
              </a:ext>
            </a:extLst>
          </p:cNvPr>
          <p:cNvSpPr/>
          <p:nvPr/>
        </p:nvSpPr>
        <p:spPr>
          <a:xfrm flipH="1">
            <a:off x="10924640" y="8802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F710C388-F0B6-899C-011A-7249D57197EB}"/>
              </a:ext>
            </a:extLst>
          </p:cNvPr>
          <p:cNvSpPr/>
          <p:nvPr/>
        </p:nvSpPr>
        <p:spPr>
          <a:xfrm>
            <a:off x="10924640" y="8802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A9292195-560E-928A-AABE-AB53FA1AA8ED}"/>
              </a:ext>
            </a:extLst>
          </p:cNvPr>
          <p:cNvSpPr/>
          <p:nvPr/>
        </p:nvSpPr>
        <p:spPr>
          <a:xfrm>
            <a:off x="542215" y="67930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功能展示</a:t>
            </a: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实时 BP 模拟与博弈</a:t>
            </a:r>
            <a:endParaRPr lang="en-US" sz="1600" dirty="0"/>
          </a:p>
        </p:txBody>
      </p:sp>
      <p:pic>
        <p:nvPicPr>
          <p:cNvPr id="29" name="图片 28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B4C9B017-AB6F-A8E0-388F-B8FAAD81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0" y="1359177"/>
            <a:ext cx="4592609" cy="2640830"/>
          </a:xfrm>
          <a:prstGeom prst="rect">
            <a:avLst/>
          </a:prstGeom>
        </p:spPr>
      </p:pic>
      <p:pic>
        <p:nvPicPr>
          <p:cNvPr id="31" name="图片 3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DB58B24-1B4F-AC48-1794-EA9C5C3C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0" y="4000007"/>
            <a:ext cx="4785287" cy="274254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A3829EF-8F26-250B-053F-E9F702C2C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510" y="1705322"/>
            <a:ext cx="5746548" cy="41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66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13-d2t80bdnfo2stf9dima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9005"/>
            <a:ext cx="12192635" cy="33889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16:19-d2t80ctnfo2stf9dimc0.jpg"/>
          <p:cNvPicPr>
            <a:picLocks noChangeAspect="1"/>
          </p:cNvPicPr>
          <p:nvPr/>
        </p:nvPicPr>
        <p:blipFill>
          <a:blip r:embed="rId4">
            <a:alphaModFix amt="89000"/>
          </a:blip>
          <a:srcRect l="9673" r="9673"/>
          <a:stretch/>
        </p:blipFill>
        <p:spPr>
          <a:xfrm>
            <a:off x="5012690" y="0"/>
            <a:ext cx="7179310" cy="68472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012690" y="710565"/>
            <a:ext cx="6737985" cy="655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40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功能展示</a:t>
            </a: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VI</a:t>
            </a:r>
            <a:r>
              <a:rPr lang="en-US" altLang="zh-CN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赛后阵容总结</a:t>
            </a:r>
            <a:endParaRPr lang="en-US" dirty="0"/>
          </a:p>
        </p:txBody>
      </p:sp>
      <p:sp>
        <p:nvSpPr>
          <p:cNvPr id="5" name="Shape 1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2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3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4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5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" name="Image 3" descr="https://kimi-img.moonshot.cn/pub/slides/slides_tmpl/image/25-09-05-14:16:06-d2t809lnfo2stf9dim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6274435"/>
            <a:ext cx="4322445" cy="5727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852410" y="1530985"/>
            <a:ext cx="3593465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功能介绍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6111875" y="1919605"/>
            <a:ext cx="5374640" cy="7923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BP 结束后，AI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对双方最终阵容的优劣势进行总评，为用户提供赛后复盘分析</a:t>
            </a: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7852410" y="3804285"/>
            <a:ext cx="3593465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结果导出</a:t>
            </a:r>
            <a:endParaRPr lang="en-US" dirty="0"/>
          </a:p>
        </p:txBody>
      </p:sp>
      <p:sp>
        <p:nvSpPr>
          <p:cNvPr id="15" name="Text 9"/>
          <p:cNvSpPr/>
          <p:nvPr/>
        </p:nvSpPr>
        <p:spPr>
          <a:xfrm>
            <a:off x="6111875" y="4192905"/>
            <a:ext cx="5374640" cy="7923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用户可将结果导出为 PNG 或 CSV，连同 BP 序列写入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save.csv，实现完整对局存档</a:t>
            </a:r>
            <a:endParaRPr lang="en-US" dirty="0"/>
          </a:p>
        </p:txBody>
      </p:sp>
      <p:pic>
        <p:nvPicPr>
          <p:cNvPr id="17" name="图片 16" descr="图形用户界面&#10;&#10;AI 生成的内容可能不正确。">
            <a:extLst>
              <a:ext uri="{FF2B5EF4-FFF2-40B4-BE49-F238E27FC236}">
                <a16:creationId xmlns:a16="http://schemas.microsoft.com/office/drawing/2014/main" id="{A9C7FDAE-2C42-BED9-EE29-D0C73F5D2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9461"/>
            <a:ext cx="4985440" cy="2885943"/>
          </a:xfrm>
          <a:prstGeom prst="rect">
            <a:avLst/>
          </a:prstGeom>
        </p:spPr>
      </p:pic>
      <p:pic>
        <p:nvPicPr>
          <p:cNvPr id="19" name="图片 18" descr="卡通人物&#10;&#10;AI 生成的内容可能不正确。">
            <a:extLst>
              <a:ext uri="{FF2B5EF4-FFF2-40B4-BE49-F238E27FC236}">
                <a16:creationId xmlns:a16="http://schemas.microsoft.com/office/drawing/2014/main" id="{BA327041-6575-9BFE-02A5-812AE81ED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522597"/>
            <a:ext cx="5012055" cy="275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06-d2t809lnfo2stf9dim70.jpg"/>
          <p:cNvPicPr>
            <a:picLocks noChangeAspect="1"/>
          </p:cNvPicPr>
          <p:nvPr/>
        </p:nvPicPr>
        <p:blipFill>
          <a:blip r:embed="rId3">
            <a:alphaModFix amt="89000"/>
          </a:blip>
          <a:srcRect l="9673" r="9673"/>
          <a:stretch/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47508" y="3609975"/>
            <a:ext cx="3816388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数据工程与底层逻辑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06-d2t809lnfo2stf9dim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4839970" y="-4836795"/>
            <a:ext cx="2515870" cy="12192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53165" y="9309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1353165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224895" y="9309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1224895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093450" y="93091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1093450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0962640" y="93091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10962640" y="93091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42215" y="71042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数据库设计与数据模型</a:t>
            </a:r>
            <a:endParaRPr lang="en-US" sz="1600" dirty="0"/>
          </a:p>
        </p:txBody>
      </p:sp>
      <p:pic>
        <p:nvPicPr>
          <p:cNvPr id="12" name="Image 1" descr="https://kimi-img.moonshot.cn/pub/slides/slides_tmpl/image/25-09-05-14:16:57-d2t80mdnfo2stf9dimq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27702" y="1994535"/>
            <a:ext cx="737235" cy="737235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9-05-14:16:57-d2t80mdnfo2stf9dimq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7542" y="1790065"/>
            <a:ext cx="737235" cy="737235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9-05-14:16:57-d2t80mdnfo2stf9dimq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72137" y="1656715"/>
            <a:ext cx="737235" cy="737235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09-05-14:16:57-d2t80mdnfo2stf9dim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89930"/>
            <a:ext cx="12192000" cy="106616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1982947" y="211836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0"/>
          <p:cNvSpPr/>
          <p:nvPr/>
        </p:nvSpPr>
        <p:spPr>
          <a:xfrm>
            <a:off x="1982947" y="2118360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723260" y="3100920"/>
            <a:ext cx="3145914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战队</a:t>
            </a:r>
            <a:r>
              <a:rPr lang="en-US" sz="1800" b="1" dirty="0" err="1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表结构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643049" y="3443842"/>
            <a:ext cx="3360880" cy="10281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数据库包含 team_info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表，记录战队的基础面板数据，如排名、胜率、场均击杀等</a:t>
            </a: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782787" y="191389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4"/>
          <p:cNvSpPr/>
          <p:nvPr/>
        </p:nvSpPr>
        <p:spPr>
          <a:xfrm>
            <a:off x="5782787" y="1913890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4577208" y="2873557"/>
            <a:ext cx="314591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禁用统计表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4482425" y="3157304"/>
            <a:ext cx="3360880" cy="10281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TeamHeroBan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表记录各战队对英雄的禁用次数，通过聚合函数和排序提取战队的“惧怕英雄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”</a:t>
            </a:r>
            <a:endParaRPr lang="en-US" sz="1600" dirty="0"/>
          </a:p>
        </p:txBody>
      </p:sp>
      <p:sp>
        <p:nvSpPr>
          <p:cNvPr id="24" name="Shape 17"/>
          <p:cNvSpPr/>
          <p:nvPr/>
        </p:nvSpPr>
        <p:spPr>
          <a:xfrm>
            <a:off x="9527382" y="178054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18"/>
          <p:cNvSpPr/>
          <p:nvPr/>
        </p:nvSpPr>
        <p:spPr>
          <a:xfrm>
            <a:off x="9527382" y="1780540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8245268" y="2707588"/>
            <a:ext cx="3177217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选用统计表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8147848" y="2987958"/>
            <a:ext cx="3360880" cy="10281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TeamHeroChoose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表记录各战队对英雄的选用次数，通过聚合函数和排序提取战队的“本命英雄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”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19-d2t80ctnfo2stf9dimc0.jpg"/>
          <p:cNvPicPr>
            <a:picLocks noChangeAspect="1"/>
          </p:cNvPicPr>
          <p:nvPr/>
        </p:nvPicPr>
        <p:blipFill>
          <a:blip r:embed="rId3"/>
          <a:srcRect l="9673" r="9673"/>
          <a:stretch/>
        </p:blipFill>
        <p:spPr>
          <a:xfrm>
            <a:off x="-15875" y="-17145"/>
            <a:ext cx="1220787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16:05-d2t809dnfo2stf9dim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50" y="2495550"/>
            <a:ext cx="3461385" cy="29622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4:16:33-d2t80gdnfo2stf9diml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90" y="3128645"/>
            <a:ext cx="3605530" cy="305244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4:16:34-d2t80glnfo2stf9dimlg.png"/>
          <p:cNvPicPr>
            <a:picLocks noChangeAspect="1"/>
          </p:cNvPicPr>
          <p:nvPr/>
        </p:nvPicPr>
        <p:blipFill>
          <a:blip r:embed="rId6"/>
          <a:srcRect t="29" b="29"/>
          <a:stretch/>
        </p:blipFill>
        <p:spPr>
          <a:xfrm>
            <a:off x="-15875" y="1753235"/>
            <a:ext cx="12192000" cy="83693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 flipH="1">
            <a:off x="11314843" y="73610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1"/>
          <p:cNvSpPr/>
          <p:nvPr/>
        </p:nvSpPr>
        <p:spPr>
          <a:xfrm>
            <a:off x="11314843" y="73610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flipH="1">
            <a:off x="11186668" y="73610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3"/>
          <p:cNvSpPr/>
          <p:nvPr/>
        </p:nvSpPr>
        <p:spPr>
          <a:xfrm>
            <a:off x="11186668" y="73610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 flipH="1">
            <a:off x="11055654" y="73610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5"/>
          <p:cNvSpPr/>
          <p:nvPr/>
        </p:nvSpPr>
        <p:spPr>
          <a:xfrm>
            <a:off x="11055654" y="73610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 flipH="1">
            <a:off x="10924640" y="73610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7"/>
          <p:cNvSpPr/>
          <p:nvPr/>
        </p:nvSpPr>
        <p:spPr>
          <a:xfrm>
            <a:off x="10924640" y="73610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42215" y="75233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数据清洗与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ETL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管道构建</a:t>
            </a:r>
            <a:endParaRPr lang="en-US" altLang="zh-CN" sz="36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5" name="Image 4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732280" y="2146935"/>
            <a:ext cx="845820" cy="845820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85105" y="1424940"/>
            <a:ext cx="845820" cy="845820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02750" y="2146935"/>
            <a:ext cx="845820" cy="845820"/>
          </a:xfrm>
          <a:prstGeom prst="rect">
            <a:avLst/>
          </a:prstGeom>
        </p:spPr>
      </p:pic>
      <p:pic>
        <p:nvPicPr>
          <p:cNvPr id="18" name="Image 7" descr="https://kimi-img.moonshot.cn/pub/slides/slides_tmpl/image/25-09-05-14:16:33-d2t80gdnfo2stf9diml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055" y="3128645"/>
            <a:ext cx="3605530" cy="3052445"/>
          </a:xfrm>
          <a:prstGeom prst="rect">
            <a:avLst/>
          </a:prstGeom>
        </p:spPr>
      </p:pic>
      <p:sp>
        <p:nvSpPr>
          <p:cNvPr id="19" name="Shape 9"/>
          <p:cNvSpPr/>
          <p:nvPr/>
        </p:nvSpPr>
        <p:spPr>
          <a:xfrm>
            <a:off x="1841818" y="227076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0"/>
          <p:cNvSpPr/>
          <p:nvPr/>
        </p:nvSpPr>
        <p:spPr>
          <a:xfrm>
            <a:off x="1841818" y="2270760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799465" y="3328035"/>
            <a:ext cx="316166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噪声数据处理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799341" y="3660394"/>
            <a:ext cx="3090592" cy="1350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针对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KPL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赛事数据中存在的非结构化文本（如战队别名、输入空格），在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层构建了字符串归一化 算法，显著提升了模糊匹配的鲁棒性</a:t>
            </a: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3" name="Shape 13"/>
          <p:cNvSpPr/>
          <p:nvPr/>
        </p:nvSpPr>
        <p:spPr>
          <a:xfrm>
            <a:off x="5386388" y="154876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14"/>
          <p:cNvSpPr/>
          <p:nvPr/>
        </p:nvSpPr>
        <p:spPr>
          <a:xfrm>
            <a:off x="5386388" y="154876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4575705" y="2713357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数据一致性校验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4444913" y="3056872"/>
            <a:ext cx="3302174" cy="10268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MiSans" pitchFamily="34" charset="0"/>
                <a:ea typeface="MiSans" pitchFamily="34" charset="-122"/>
                <a:cs typeface="MiSans" pitchFamily="34" charset="-120"/>
              </a:rPr>
              <a:t>建立</a:t>
            </a:r>
            <a:r>
              <a:rPr lang="en-US" altLang="zh-CN" sz="14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team_info</a:t>
            </a:r>
            <a:r>
              <a:rPr lang="en-US" altLang="zh-CN" sz="1400" dirty="0"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400" dirty="0">
                <a:latin typeface="MiSans" pitchFamily="34" charset="0"/>
                <a:ea typeface="MiSans" pitchFamily="34" charset="-122"/>
                <a:cs typeface="MiSans" pitchFamily="34" charset="-120"/>
              </a:rPr>
              <a:t>与</a:t>
            </a:r>
            <a:r>
              <a:rPr lang="en-US" altLang="zh-CN" sz="14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TeamHeroBan</a:t>
            </a:r>
            <a:r>
              <a:rPr lang="en-US" altLang="zh-CN" sz="1400" dirty="0">
                <a:latin typeface="MiSans" pitchFamily="34" charset="0"/>
                <a:ea typeface="MiSans" pitchFamily="34" charset="-122"/>
                <a:cs typeface="MiSans" pitchFamily="34" charset="-120"/>
              </a:rPr>
              <a:t>/Pick </a:t>
            </a:r>
            <a:r>
              <a:rPr lang="zh-CN" altLang="en-US" sz="1400" dirty="0">
                <a:latin typeface="MiSans" pitchFamily="34" charset="0"/>
                <a:ea typeface="MiSans" pitchFamily="34" charset="-122"/>
                <a:cs typeface="MiSans" pitchFamily="34" charset="-120"/>
              </a:rPr>
              <a:t>表的外键约束与空值填充机制，确保在数据缺失情况下的容错能力</a:t>
            </a:r>
            <a:endParaRPr lang="en-US" sz="1400" dirty="0"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7" name="Shape 17"/>
          <p:cNvSpPr/>
          <p:nvPr/>
        </p:nvSpPr>
        <p:spPr>
          <a:xfrm>
            <a:off x="9404033" y="228219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18"/>
          <p:cNvSpPr/>
          <p:nvPr/>
        </p:nvSpPr>
        <p:spPr>
          <a:xfrm>
            <a:off x="9404033" y="2282190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19"/>
          <p:cNvSpPr/>
          <p:nvPr/>
        </p:nvSpPr>
        <p:spPr>
          <a:xfrm>
            <a:off x="8317230" y="3328035"/>
            <a:ext cx="316166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结构数据融合</a:t>
            </a: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8317106" y="3660394"/>
            <a:ext cx="3090592" cy="107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将结构化的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比赛记录与非结构化的英雄文本描述进行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映射，完成多源数据对齐</a:t>
            </a:r>
            <a:r>
              <a:rPr lang="zh-CN" altLang="en-US" sz="1600" dirty="0"/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19-d2t80ctnfo2stf9dimc0.jpg"/>
          <p:cNvPicPr>
            <a:picLocks noChangeAspect="1"/>
          </p:cNvPicPr>
          <p:nvPr/>
        </p:nvPicPr>
        <p:blipFill>
          <a:blip r:embed="rId3">
            <a:alphaModFix amt="89000"/>
          </a:blip>
          <a:srcRect l="9673" r="9673"/>
          <a:stretch/>
        </p:blipFill>
        <p:spPr>
          <a:xfrm>
            <a:off x="0" y="1715770"/>
            <a:ext cx="12191365" cy="41408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38182" y="53109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特征工程与战术画像建模：</a:t>
            </a:r>
            <a:endParaRPr lang="en-US" altLang="zh-CN" sz="36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如何把“数据”变成“特征”</a:t>
            </a:r>
            <a:endParaRPr lang="en-US" sz="36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3" name="Image 1" descr="https://kimi-img.moonshot.cn/pub/slides/slides_tmpl/image/25-09-05-14:16:31-d2t80ftnfo2stf9dimf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9456" y="1758818"/>
            <a:ext cx="999490" cy="99949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05-14:16:31-d2t80ftnfo2stf9dimf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24400" y="2993543"/>
            <a:ext cx="999490" cy="99949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1084647" y="4927498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1"/>
          <p:cNvSpPr/>
          <p:nvPr/>
        </p:nvSpPr>
        <p:spPr>
          <a:xfrm>
            <a:off x="1172912" y="4927498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2"/>
          <p:cNvSpPr/>
          <p:nvPr/>
        </p:nvSpPr>
        <p:spPr>
          <a:xfrm>
            <a:off x="1260542" y="4880508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3"/>
          <p:cNvSpPr/>
          <p:nvPr/>
        </p:nvSpPr>
        <p:spPr>
          <a:xfrm>
            <a:off x="1348807" y="4927498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4"/>
          <p:cNvSpPr/>
          <p:nvPr/>
        </p:nvSpPr>
        <p:spPr>
          <a:xfrm>
            <a:off x="376639" y="548584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3" descr="https://kimi-img.moonshot.cn/pub/slides/slides_tmpl/image/25-09-05-14:16:05-d2t809dnfo2stf9dim4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3440" y="6134735"/>
            <a:ext cx="323850" cy="32385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88361" y="1912488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6"/>
          <p:cNvSpPr/>
          <p:nvPr/>
        </p:nvSpPr>
        <p:spPr>
          <a:xfrm>
            <a:off x="588361" y="1912488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1632398" y="1758550"/>
            <a:ext cx="389715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特征提取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1545306" y="2051553"/>
            <a:ext cx="7422515" cy="7057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高频行为特征提取：利用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窗口函数与聚合算法，从海量历史对局中提取各战队的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高频禁用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高频选用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特征向量</a:t>
            </a: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5" name="Shape 19"/>
          <p:cNvSpPr/>
          <p:nvPr/>
        </p:nvSpPr>
        <p:spPr>
          <a:xfrm>
            <a:off x="2153305" y="3147213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0"/>
          <p:cNvSpPr/>
          <p:nvPr/>
        </p:nvSpPr>
        <p:spPr>
          <a:xfrm>
            <a:off x="2153305" y="3147213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3125206" y="2993390"/>
            <a:ext cx="38758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战术</a:t>
            </a:r>
            <a:r>
              <a:rPr lang="zh-CN" alt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风格量化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3023890" y="3286913"/>
            <a:ext cx="7335520" cy="7057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将“场均击杀”、“分均经济”、“场均死亡”等离散指标映射为连续的 进攻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运营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容错 三维能力图谱</a:t>
            </a: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29" name="Image 2" descr="https://kimi-img.moonshot.cn/pub/slides/slides_tmpl/image/25-09-05-14:16:31-d2t80ftnfo2stf9dimf0.png">
            <a:extLst>
              <a:ext uri="{FF2B5EF4-FFF2-40B4-BE49-F238E27FC236}">
                <a16:creationId xmlns:a16="http://schemas.microsoft.com/office/drawing/2014/main" id="{3896BCB8-76F0-BBE8-815C-3363A2FA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5016" y="4385187"/>
            <a:ext cx="999490" cy="999490"/>
          </a:xfrm>
          <a:prstGeom prst="rect">
            <a:avLst/>
          </a:prstGeom>
        </p:spPr>
      </p:pic>
      <p:sp>
        <p:nvSpPr>
          <p:cNvPr id="30" name="Shape 19">
            <a:extLst>
              <a:ext uri="{FF2B5EF4-FFF2-40B4-BE49-F238E27FC236}">
                <a16:creationId xmlns:a16="http://schemas.microsoft.com/office/drawing/2014/main" id="{887E778D-63E7-D37C-9C8F-E5B2FF8FAC6D}"/>
              </a:ext>
            </a:extLst>
          </p:cNvPr>
          <p:cNvSpPr/>
          <p:nvPr/>
        </p:nvSpPr>
        <p:spPr>
          <a:xfrm>
            <a:off x="623921" y="4538857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0">
            <a:extLst>
              <a:ext uri="{FF2B5EF4-FFF2-40B4-BE49-F238E27FC236}">
                <a16:creationId xmlns:a16="http://schemas.microsoft.com/office/drawing/2014/main" id="{EAD93ABF-A5BF-124B-2452-F2521EB70B07}"/>
              </a:ext>
            </a:extLst>
          </p:cNvPr>
          <p:cNvSpPr/>
          <p:nvPr/>
        </p:nvSpPr>
        <p:spPr>
          <a:xfrm>
            <a:off x="623921" y="4538857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21">
            <a:extLst>
              <a:ext uri="{FF2B5EF4-FFF2-40B4-BE49-F238E27FC236}">
                <a16:creationId xmlns:a16="http://schemas.microsoft.com/office/drawing/2014/main" id="{3F600E65-3581-E260-AE1F-CB82299DCA16}"/>
              </a:ext>
            </a:extLst>
          </p:cNvPr>
          <p:cNvSpPr/>
          <p:nvPr/>
        </p:nvSpPr>
        <p:spPr>
          <a:xfrm>
            <a:off x="1595822" y="4385034"/>
            <a:ext cx="38758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数据降维思路</a:t>
            </a:r>
            <a:endParaRPr lang="en-US" sz="1600" dirty="0"/>
          </a:p>
        </p:txBody>
      </p:sp>
      <p:sp>
        <p:nvSpPr>
          <p:cNvPr id="33" name="Text 22">
            <a:extLst>
              <a:ext uri="{FF2B5EF4-FFF2-40B4-BE49-F238E27FC236}">
                <a16:creationId xmlns:a16="http://schemas.microsoft.com/office/drawing/2014/main" id="{FEE6A3E2-C1CA-FCEF-0ED0-38B926885D37}"/>
              </a:ext>
            </a:extLst>
          </p:cNvPr>
          <p:cNvSpPr/>
          <p:nvPr/>
        </p:nvSpPr>
        <p:spPr>
          <a:xfrm>
            <a:off x="1494506" y="4678557"/>
            <a:ext cx="7335520" cy="10268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Top-K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采样策略，过滤掉低频长尾数据，</a:t>
            </a:r>
            <a:endParaRPr lang="en-US" altLang="zh-CN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聚焦于战队的核心战术体系，</a:t>
            </a:r>
            <a:endParaRPr lang="en-US" altLang="zh-CN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为下游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分析提供高信噪比的输入</a:t>
            </a: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5" name="图片 34" descr="电脑萤幕画面&#10;&#10;AI 生成的内容可能不正确。">
            <a:extLst>
              <a:ext uri="{FF2B5EF4-FFF2-40B4-BE49-F238E27FC236}">
                <a16:creationId xmlns:a16="http://schemas.microsoft.com/office/drawing/2014/main" id="{3F88D150-91CE-1390-FCFA-D256D5A76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018" y="3960112"/>
            <a:ext cx="5127830" cy="176294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05-d2t809dnfo2stf9dim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4371975"/>
            <a:ext cx="4718685" cy="8870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16:05-d2t809dnfo2stf9dim2g.png"/>
          <p:cNvPicPr>
            <a:picLocks noChangeAspect="1"/>
          </p:cNvPicPr>
          <p:nvPr/>
        </p:nvPicPr>
        <p:blipFill>
          <a:blip r:embed="rId4">
            <a:alphaModFix amt="89000"/>
          </a:blip>
          <a:stretch>
            <a:fillRect/>
          </a:stretch>
        </p:blipFill>
        <p:spPr>
          <a:xfrm>
            <a:off x="6518912" y="3245107"/>
            <a:ext cx="5171438" cy="8870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4:16:05-d2t809dnfo2stf9dim2g.png"/>
          <p:cNvPicPr>
            <a:picLocks noChangeAspect="1"/>
          </p:cNvPicPr>
          <p:nvPr/>
        </p:nvPicPr>
        <p:blipFill>
          <a:blip r:embed="rId4">
            <a:alphaModFix amt="89000"/>
          </a:blip>
          <a:stretch>
            <a:fillRect/>
          </a:stretch>
        </p:blipFill>
        <p:spPr>
          <a:xfrm>
            <a:off x="6506845" y="1915795"/>
            <a:ext cx="5183505" cy="8870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000" y="1236980"/>
            <a:ext cx="1186815" cy="4692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Image 3" descr="https://kimi-img.moonshot.cn/pub/slides/slides_tmpl/image/25-09-05-14:16:05-d2t809dnfo2stf9dim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1915795"/>
            <a:ext cx="4718685" cy="88709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82025" y="806688"/>
            <a:ext cx="2261870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Image 4" descr="https://kimi-img.moonshot.cn/pub/slides/slides_tmpl/image/25-09-05-14:16:05-d2t809dnfo2stf9dim10.jpg"/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923290" y="1731010"/>
            <a:ext cx="19050" cy="3390900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86360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3"/>
          <p:cNvSpPr/>
          <p:nvPr/>
        </p:nvSpPr>
        <p:spPr>
          <a:xfrm>
            <a:off x="95123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4"/>
          <p:cNvSpPr/>
          <p:nvPr/>
        </p:nvSpPr>
        <p:spPr>
          <a:xfrm>
            <a:off x="1039495" y="607250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5"/>
          <p:cNvSpPr/>
          <p:nvPr/>
        </p:nvSpPr>
        <p:spPr>
          <a:xfrm>
            <a:off x="1127125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6"/>
          <p:cNvSpPr/>
          <p:nvPr/>
        </p:nvSpPr>
        <p:spPr>
          <a:xfrm>
            <a:off x="121539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4" name="Image 5" descr="https://kimi-img.moonshot.cn/pub/slides/slides_tmpl/image/25-09-05-14:16:05-d2t809dnfo2stf9dim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1" y="3144817"/>
            <a:ext cx="4730750" cy="887095"/>
          </a:xfrm>
          <a:prstGeom prst="rect">
            <a:avLst/>
          </a:prstGeom>
        </p:spPr>
      </p:pic>
      <p:pic>
        <p:nvPicPr>
          <p:cNvPr id="15" name="Image 6" descr="https://kimi-img.moonshot.cn/pub/slides/slides_tmpl/image/25-09-05-14:16:06-d2t809lnfo2stf9dim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0" y="6075680"/>
            <a:ext cx="5163820" cy="800100"/>
          </a:xfrm>
          <a:prstGeom prst="rect">
            <a:avLst/>
          </a:prstGeom>
        </p:spPr>
      </p:pic>
      <p:sp>
        <p:nvSpPr>
          <p:cNvPr id="16" name="Shape 7"/>
          <p:cNvSpPr/>
          <p:nvPr/>
        </p:nvSpPr>
        <p:spPr>
          <a:xfrm>
            <a:off x="1568905" y="208808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8"/>
          <p:cNvSpPr/>
          <p:nvPr/>
        </p:nvSpPr>
        <p:spPr>
          <a:xfrm>
            <a:off x="1568905" y="208808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2221230" y="2210435"/>
            <a:ext cx="3749040" cy="3384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项目概况</a:t>
            </a:r>
            <a:endParaRPr lang="en-US" sz="1600" dirty="0"/>
          </a:p>
        </p:txBody>
      </p:sp>
      <p:sp>
        <p:nvSpPr>
          <p:cNvPr id="19" name="Shape 10"/>
          <p:cNvSpPr/>
          <p:nvPr/>
        </p:nvSpPr>
        <p:spPr>
          <a:xfrm>
            <a:off x="6768920" y="211097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1"/>
          <p:cNvSpPr/>
          <p:nvPr/>
        </p:nvSpPr>
        <p:spPr>
          <a:xfrm>
            <a:off x="6768920" y="211097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7456318" y="3532651"/>
            <a:ext cx="4505144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</a:t>
            </a:r>
            <a:r>
              <a:rPr lang="zh-CN" altLang="en-US" sz="2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核心与算法实现</a:t>
            </a:r>
            <a:endParaRPr lang="en-US" sz="1600" dirty="0"/>
          </a:p>
        </p:txBody>
      </p:sp>
      <p:sp>
        <p:nvSpPr>
          <p:cNvPr id="22" name="Shape 13"/>
          <p:cNvSpPr/>
          <p:nvPr/>
        </p:nvSpPr>
        <p:spPr>
          <a:xfrm>
            <a:off x="1568905" y="3331079"/>
            <a:ext cx="654139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14"/>
          <p:cNvSpPr/>
          <p:nvPr/>
        </p:nvSpPr>
        <p:spPr>
          <a:xfrm>
            <a:off x="1568905" y="3331079"/>
            <a:ext cx="654139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2221230" y="3453427"/>
            <a:ext cx="3758626" cy="3384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数据工程与底层逻辑</a:t>
            </a:r>
            <a:endParaRPr lang="en-US" sz="1600" dirty="0"/>
          </a:p>
        </p:txBody>
      </p:sp>
      <p:sp>
        <p:nvSpPr>
          <p:cNvPr id="25" name="Shape 16"/>
          <p:cNvSpPr/>
          <p:nvPr/>
        </p:nvSpPr>
        <p:spPr>
          <a:xfrm>
            <a:off x="6803847" y="3454254"/>
            <a:ext cx="71613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17"/>
          <p:cNvSpPr/>
          <p:nvPr/>
        </p:nvSpPr>
        <p:spPr>
          <a:xfrm>
            <a:off x="6803847" y="3454254"/>
            <a:ext cx="71613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18"/>
          <p:cNvSpPr/>
          <p:nvPr/>
        </p:nvSpPr>
        <p:spPr>
          <a:xfrm>
            <a:off x="7438853" y="2226519"/>
            <a:ext cx="4092575" cy="3384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全功能模块展示</a:t>
            </a:r>
            <a:endParaRPr lang="en-US" sz="1600" dirty="0"/>
          </a:p>
        </p:txBody>
      </p:sp>
      <p:sp>
        <p:nvSpPr>
          <p:cNvPr id="28" name="Shape 19"/>
          <p:cNvSpPr/>
          <p:nvPr/>
        </p:nvSpPr>
        <p:spPr>
          <a:xfrm>
            <a:off x="1568905" y="455823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0"/>
          <p:cNvSpPr/>
          <p:nvPr/>
        </p:nvSpPr>
        <p:spPr>
          <a:xfrm>
            <a:off x="1568905" y="455823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0" name="Text 21"/>
          <p:cNvSpPr/>
          <p:nvPr/>
        </p:nvSpPr>
        <p:spPr>
          <a:xfrm>
            <a:off x="2221230" y="4680585"/>
            <a:ext cx="3749040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7751B-721F-7F4F-F83A-4363EE056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19-d2t80ctnfo2stf9dimc0.jpg">
            <a:extLst>
              <a:ext uri="{FF2B5EF4-FFF2-40B4-BE49-F238E27FC236}">
                <a16:creationId xmlns:a16="http://schemas.microsoft.com/office/drawing/2014/main" id="{FA544598-C314-F07F-09EB-9325246CB3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</a:blip>
          <a:srcRect l="9673" r="9673"/>
          <a:stretch/>
        </p:blipFill>
        <p:spPr>
          <a:xfrm>
            <a:off x="0" y="1715770"/>
            <a:ext cx="12191365" cy="41408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00293F7-1447-7607-DB39-7141D53E2B87}"/>
              </a:ext>
            </a:extLst>
          </p:cNvPr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C47DA8C-71E4-21C6-74A8-E66D45958A57}"/>
              </a:ext>
            </a:extLst>
          </p:cNvPr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125A773-6DE5-9250-5E9A-DEC8FB53796C}"/>
              </a:ext>
            </a:extLst>
          </p:cNvPr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B36A4ED8-5688-8AAB-26A8-F1591C49AC4E}"/>
              </a:ext>
            </a:extLst>
          </p:cNvPr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8896202-0C93-6208-1099-3942304EEEE7}"/>
              </a:ext>
            </a:extLst>
          </p:cNvPr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A2ACE8F-1A35-5F51-F559-1021B166A912}"/>
              </a:ext>
            </a:extLst>
          </p:cNvPr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E7E60A9-4BFA-6350-9EC2-0AA2C39C4E98}"/>
              </a:ext>
            </a:extLst>
          </p:cNvPr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C9F68A81-9199-2044-FB37-28A37E489D3A}"/>
              </a:ext>
            </a:extLst>
          </p:cNvPr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72F8618-48A4-76DB-C570-B26E453A1A6B}"/>
              </a:ext>
            </a:extLst>
          </p:cNvPr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FE8CAFCC-3816-13BA-A062-4F637B17B47D}"/>
              </a:ext>
            </a:extLst>
          </p:cNvPr>
          <p:cNvSpPr/>
          <p:nvPr/>
        </p:nvSpPr>
        <p:spPr>
          <a:xfrm>
            <a:off x="438182" y="53109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面向推荐算法的数据建模：用户</a:t>
            </a:r>
            <a:r>
              <a:rPr lang="en-US" altLang="zh-CN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物品矩阵构建</a:t>
            </a:r>
            <a:endParaRPr lang="en-US" sz="36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3" name="Image 1" descr="https://kimi-img.moonshot.cn/pub/slides/slides_tmpl/image/25-09-05-14:16:31-d2t80ftnfo2stf9dimf0.png">
            <a:extLst>
              <a:ext uri="{FF2B5EF4-FFF2-40B4-BE49-F238E27FC236}">
                <a16:creationId xmlns:a16="http://schemas.microsoft.com/office/drawing/2014/main" id="{CE731C8E-E768-0446-D03F-12FE127FC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9456" y="1758818"/>
            <a:ext cx="999490" cy="99949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05-14:16:31-d2t80ftnfo2stf9dimf0.png">
            <a:extLst>
              <a:ext uri="{FF2B5EF4-FFF2-40B4-BE49-F238E27FC236}">
                <a16:creationId xmlns:a16="http://schemas.microsoft.com/office/drawing/2014/main" id="{079E1238-5C5E-3D0C-5359-C720D92B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24400" y="2993543"/>
            <a:ext cx="999490" cy="999490"/>
          </a:xfrm>
          <a:prstGeom prst="rect">
            <a:avLst/>
          </a:prstGeom>
        </p:spPr>
      </p:pic>
      <p:sp>
        <p:nvSpPr>
          <p:cNvPr id="15" name="Shape 10">
            <a:extLst>
              <a:ext uri="{FF2B5EF4-FFF2-40B4-BE49-F238E27FC236}">
                <a16:creationId xmlns:a16="http://schemas.microsoft.com/office/drawing/2014/main" id="{94B42D89-A6C6-B2B0-DE9F-AD09EB6B17A0}"/>
              </a:ext>
            </a:extLst>
          </p:cNvPr>
          <p:cNvSpPr/>
          <p:nvPr/>
        </p:nvSpPr>
        <p:spPr>
          <a:xfrm>
            <a:off x="1084647" y="4927498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9424C54B-68A4-246F-77BB-F1A87F778236}"/>
              </a:ext>
            </a:extLst>
          </p:cNvPr>
          <p:cNvSpPr/>
          <p:nvPr/>
        </p:nvSpPr>
        <p:spPr>
          <a:xfrm>
            <a:off x="1172912" y="4927498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75BC7711-8570-BF65-498C-34C322C1FBAA}"/>
              </a:ext>
            </a:extLst>
          </p:cNvPr>
          <p:cNvSpPr/>
          <p:nvPr/>
        </p:nvSpPr>
        <p:spPr>
          <a:xfrm>
            <a:off x="1260542" y="4880508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D355ED62-F5B2-F186-465C-F8910A0761BA}"/>
              </a:ext>
            </a:extLst>
          </p:cNvPr>
          <p:cNvSpPr/>
          <p:nvPr/>
        </p:nvSpPr>
        <p:spPr>
          <a:xfrm>
            <a:off x="1348807" y="4927498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3605859B-B6B6-4C91-9AF5-4479FCDD20E6}"/>
              </a:ext>
            </a:extLst>
          </p:cNvPr>
          <p:cNvSpPr/>
          <p:nvPr/>
        </p:nvSpPr>
        <p:spPr>
          <a:xfrm>
            <a:off x="376639" y="548584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3" descr="https://kimi-img.moonshot.cn/pub/slides/slides_tmpl/image/25-09-05-14:16:05-d2t809dnfo2stf9dim4g.png">
            <a:extLst>
              <a:ext uri="{FF2B5EF4-FFF2-40B4-BE49-F238E27FC236}">
                <a16:creationId xmlns:a16="http://schemas.microsoft.com/office/drawing/2014/main" id="{52516172-291F-8592-243F-E683EDBFD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3440" y="6134735"/>
            <a:ext cx="323850" cy="323850"/>
          </a:xfrm>
          <a:prstGeom prst="rect">
            <a:avLst/>
          </a:prstGeom>
        </p:spPr>
      </p:pic>
      <p:sp>
        <p:nvSpPr>
          <p:cNvPr id="21" name="Shape 15">
            <a:extLst>
              <a:ext uri="{FF2B5EF4-FFF2-40B4-BE49-F238E27FC236}">
                <a16:creationId xmlns:a16="http://schemas.microsoft.com/office/drawing/2014/main" id="{B2D74BAA-0615-8ED6-CFA5-765E6F43E07C}"/>
              </a:ext>
            </a:extLst>
          </p:cNvPr>
          <p:cNvSpPr/>
          <p:nvPr/>
        </p:nvSpPr>
        <p:spPr>
          <a:xfrm>
            <a:off x="588361" y="1912488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A46CD101-DC00-5126-E232-9DC184302EF6}"/>
              </a:ext>
            </a:extLst>
          </p:cNvPr>
          <p:cNvSpPr/>
          <p:nvPr/>
        </p:nvSpPr>
        <p:spPr>
          <a:xfrm>
            <a:off x="588361" y="1912488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3BD3B5DD-0915-65E5-CD66-B049DBC00C34}"/>
              </a:ext>
            </a:extLst>
          </p:cNvPr>
          <p:cNvSpPr/>
          <p:nvPr/>
        </p:nvSpPr>
        <p:spPr>
          <a:xfrm>
            <a:off x="1632398" y="1758550"/>
            <a:ext cx="389715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数据透视</a:t>
            </a:r>
            <a:endParaRPr lang="en-US" sz="2000" b="1" dirty="0">
              <a:solidFill>
                <a:srgbClr val="F8D089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Text 18">
            <a:extLst>
              <a:ext uri="{FF2B5EF4-FFF2-40B4-BE49-F238E27FC236}">
                <a16:creationId xmlns:a16="http://schemas.microsoft.com/office/drawing/2014/main" id="{09C70A6A-32EC-72DC-2127-BB8899F7556C}"/>
              </a:ext>
            </a:extLst>
          </p:cNvPr>
          <p:cNvSpPr/>
          <p:nvPr/>
        </p:nvSpPr>
        <p:spPr>
          <a:xfrm>
            <a:off x="1545306" y="2051553"/>
            <a:ext cx="7422515" cy="7037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Pandas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库，将存储在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 Server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中的长尾交易数据</a:t>
            </a:r>
            <a:endParaRPr lang="en-US" altLang="zh-CN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</a:t>
            </a:r>
            <a:r>
              <a:rPr lang="en-US" altLang="zh-CN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TeamName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altLang="zh-CN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HeroID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Count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），转化为机器学习所需的稀疏矩阵</a:t>
            </a: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5" name="Shape 19">
            <a:extLst>
              <a:ext uri="{FF2B5EF4-FFF2-40B4-BE49-F238E27FC236}">
                <a16:creationId xmlns:a16="http://schemas.microsoft.com/office/drawing/2014/main" id="{4DB5A2AA-55DD-0691-5D4E-7C89170CEF37}"/>
              </a:ext>
            </a:extLst>
          </p:cNvPr>
          <p:cNvSpPr/>
          <p:nvPr/>
        </p:nvSpPr>
        <p:spPr>
          <a:xfrm>
            <a:off x="2153305" y="3147213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0">
            <a:extLst>
              <a:ext uri="{FF2B5EF4-FFF2-40B4-BE49-F238E27FC236}">
                <a16:creationId xmlns:a16="http://schemas.microsoft.com/office/drawing/2014/main" id="{22FF3519-0916-2E09-6DDF-9198FA918000}"/>
              </a:ext>
            </a:extLst>
          </p:cNvPr>
          <p:cNvSpPr/>
          <p:nvPr/>
        </p:nvSpPr>
        <p:spPr>
          <a:xfrm>
            <a:off x="2153305" y="3147213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1">
            <a:extLst>
              <a:ext uri="{FF2B5EF4-FFF2-40B4-BE49-F238E27FC236}">
                <a16:creationId xmlns:a16="http://schemas.microsoft.com/office/drawing/2014/main" id="{7AB09D07-80E4-6972-A2C0-88738BB7931C}"/>
              </a:ext>
            </a:extLst>
          </p:cNvPr>
          <p:cNvSpPr/>
          <p:nvPr/>
        </p:nvSpPr>
        <p:spPr>
          <a:xfrm>
            <a:off x="3125206" y="2993390"/>
            <a:ext cx="387581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向量空间模</a:t>
            </a:r>
            <a:endParaRPr lang="en-US" sz="1600" dirty="0"/>
          </a:p>
        </p:txBody>
      </p:sp>
      <p:sp>
        <p:nvSpPr>
          <p:cNvPr id="28" name="Text 22">
            <a:extLst>
              <a:ext uri="{FF2B5EF4-FFF2-40B4-BE49-F238E27FC236}">
                <a16:creationId xmlns:a16="http://schemas.microsoft.com/office/drawing/2014/main" id="{FB037870-FD0B-4BB3-B1A6-14B922A96537}"/>
              </a:ext>
            </a:extLst>
          </p:cNvPr>
          <p:cNvSpPr/>
          <p:nvPr/>
        </p:nvSpPr>
        <p:spPr>
          <a:xfrm>
            <a:off x="3023890" y="3286913"/>
            <a:ext cx="7335520" cy="10268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行向量：代表战队的战术体系</a:t>
            </a:r>
            <a:endParaRPr lang="en-US" altLang="zh-CN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列向量：代表英雄的共现特征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29" name="Image 2" descr="https://kimi-img.moonshot.cn/pub/slides/slides_tmpl/image/25-09-05-14:16:31-d2t80ftnfo2stf9dimf0.png">
            <a:extLst>
              <a:ext uri="{FF2B5EF4-FFF2-40B4-BE49-F238E27FC236}">
                <a16:creationId xmlns:a16="http://schemas.microsoft.com/office/drawing/2014/main" id="{15B731C4-12F3-C67E-BB8B-BEA9425521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5016" y="4385187"/>
            <a:ext cx="999490" cy="999490"/>
          </a:xfrm>
          <a:prstGeom prst="rect">
            <a:avLst/>
          </a:prstGeom>
        </p:spPr>
      </p:pic>
      <p:sp>
        <p:nvSpPr>
          <p:cNvPr id="30" name="Shape 19">
            <a:extLst>
              <a:ext uri="{FF2B5EF4-FFF2-40B4-BE49-F238E27FC236}">
                <a16:creationId xmlns:a16="http://schemas.microsoft.com/office/drawing/2014/main" id="{C739963C-FCD9-6442-E45D-AA8E87B79DDB}"/>
              </a:ext>
            </a:extLst>
          </p:cNvPr>
          <p:cNvSpPr/>
          <p:nvPr/>
        </p:nvSpPr>
        <p:spPr>
          <a:xfrm>
            <a:off x="623921" y="4538857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0">
            <a:extLst>
              <a:ext uri="{FF2B5EF4-FFF2-40B4-BE49-F238E27FC236}">
                <a16:creationId xmlns:a16="http://schemas.microsoft.com/office/drawing/2014/main" id="{547196A0-5374-71E7-BA87-118B5927A642}"/>
              </a:ext>
            </a:extLst>
          </p:cNvPr>
          <p:cNvSpPr/>
          <p:nvPr/>
        </p:nvSpPr>
        <p:spPr>
          <a:xfrm>
            <a:off x="623921" y="4538857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21">
            <a:extLst>
              <a:ext uri="{FF2B5EF4-FFF2-40B4-BE49-F238E27FC236}">
                <a16:creationId xmlns:a16="http://schemas.microsoft.com/office/drawing/2014/main" id="{F0933392-3522-5C02-9E6A-93F49DC2F367}"/>
              </a:ext>
            </a:extLst>
          </p:cNvPr>
          <p:cNvSpPr/>
          <p:nvPr/>
        </p:nvSpPr>
        <p:spPr>
          <a:xfrm>
            <a:off x="1595822" y="4385034"/>
            <a:ext cx="38758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数据价值</a:t>
            </a:r>
            <a:endParaRPr lang="en-US" sz="1600" dirty="0"/>
          </a:p>
        </p:txBody>
      </p:sp>
      <p:sp>
        <p:nvSpPr>
          <p:cNvPr id="33" name="Text 22">
            <a:extLst>
              <a:ext uri="{FF2B5EF4-FFF2-40B4-BE49-F238E27FC236}">
                <a16:creationId xmlns:a16="http://schemas.microsoft.com/office/drawing/2014/main" id="{7EF1391A-EA2C-A2AC-949D-C50C220EC0BD}"/>
              </a:ext>
            </a:extLst>
          </p:cNvPr>
          <p:cNvSpPr/>
          <p:nvPr/>
        </p:nvSpPr>
        <p:spPr>
          <a:xfrm>
            <a:off x="1494506" y="4678557"/>
            <a:ext cx="7335520" cy="7037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这一步实现了从“关系型存储”到“计算型数据结构”的质变，</a:t>
            </a:r>
            <a:endParaRPr lang="en-US" altLang="zh-CN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是协同过滤算法运行的数学基石</a:t>
            </a: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42" name="图片 41" descr="文本&#10;&#10;AI 生成的内容可能不正确。">
            <a:extLst>
              <a:ext uri="{FF2B5EF4-FFF2-40B4-BE49-F238E27FC236}">
                <a16:creationId xmlns:a16="http://schemas.microsoft.com/office/drawing/2014/main" id="{6275DDA5-7200-3C45-DF1B-C52CFF122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947" y="1830562"/>
            <a:ext cx="4362804" cy="39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1362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06-d2t809lnfo2stf9dim70.jpg"/>
          <p:cNvPicPr>
            <a:picLocks noChangeAspect="1"/>
          </p:cNvPicPr>
          <p:nvPr/>
        </p:nvPicPr>
        <p:blipFill>
          <a:blip r:embed="rId3">
            <a:alphaModFix amt="89000"/>
          </a:blip>
          <a:srcRect l="9673" r="9673"/>
          <a:stretch/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1202" y="3609975"/>
            <a:ext cx="3327017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AI核心与算法实现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33-d2t80gdnfo2stf9dimk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6798945" y="0"/>
            <a:ext cx="539305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16:06-d2t809lnfo2stf9dim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657860" y="4634283"/>
            <a:ext cx="9835515" cy="1684384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4:16:06-d2t809lnfo2stf9dim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668655" y="3041875"/>
            <a:ext cx="9835515" cy="140314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542215" y="906001"/>
            <a:ext cx="8711294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双引擎智能决策：大模型与协同过滤融合</a:t>
            </a:r>
            <a:endParaRPr lang="en-US" altLang="zh-CN" sz="36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Shape 2"/>
          <p:cNvSpPr/>
          <p:nvPr/>
        </p:nvSpPr>
        <p:spPr>
          <a:xfrm>
            <a:off x="691515" y="668607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3"/>
          <p:cNvSpPr/>
          <p:nvPr/>
        </p:nvSpPr>
        <p:spPr>
          <a:xfrm>
            <a:off x="779780" y="668607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4"/>
          <p:cNvSpPr/>
          <p:nvPr/>
        </p:nvSpPr>
        <p:spPr>
          <a:xfrm>
            <a:off x="867410" y="6639080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/>
          <p:cNvSpPr/>
          <p:nvPr/>
        </p:nvSpPr>
        <p:spPr>
          <a:xfrm>
            <a:off x="955675" y="668607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6"/>
          <p:cNvSpPr/>
          <p:nvPr/>
        </p:nvSpPr>
        <p:spPr>
          <a:xfrm>
            <a:off x="1043940" y="668607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3" descr="https://kimi-img.moonshot.cn/pub/slides/slides_tmpl/image/25-09-05-14:16:33-d2t80gdnfo2stf9dim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957" y="3116873"/>
            <a:ext cx="127898" cy="1134419"/>
          </a:xfrm>
          <a:prstGeom prst="rect">
            <a:avLst/>
          </a:prstGeom>
        </p:spPr>
      </p:pic>
      <p:pic>
        <p:nvPicPr>
          <p:cNvPr id="13" name="Image 4" descr="https://kimi-img.moonshot.cn/pub/slides/slides_tmpl/image/25-09-05-14:16:33-d2t80gdnfo2stf9dim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5535" y="4619146"/>
            <a:ext cx="127840" cy="11344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01418" y="3201140"/>
            <a:ext cx="808672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44550" y="3412264"/>
            <a:ext cx="9666605" cy="1350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RAG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动态上下文注入：摒弃传统的规则引擎采用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RAG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架构。系统从向量空间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数据库中检索出特定战队的结构化数据，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Python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逻辑层将清洗后的战队画像与实时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BP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状态动态注入到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提示模板中，解决了大模型在垂直领域知识缺失与幻觉问题</a:t>
            </a:r>
            <a:endParaRPr lang="en-US" altLang="zh-CN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34263" y="4751687"/>
            <a:ext cx="808672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系统过滤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44550" y="5070306"/>
            <a:ext cx="8705850" cy="11458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算法原理：基于“喜欢物品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的用户也经常喜欢物品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B”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的假设。在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KPL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场景下，转化为“选用英雄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的战队也经常搭配英雄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B”</a:t>
            </a:r>
            <a:endParaRPr lang="zh-CN" alt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相似度计算：采用 计算英雄间的共现概率。相比余弦相似度，皮尔逊相关系数通过去中心化处理，有效修正了不同战队选用频次差异带来的偏差</a:t>
            </a:r>
          </a:p>
          <a:p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冷启动处理：结合 胜率作为权重因子，解决了新阵容缺乏关联数据时的推荐准确性问题</a:t>
            </a:r>
          </a:p>
        </p:txBody>
      </p:sp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B49719AD-604B-99FC-4D44-DD4216E40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263" y="1554482"/>
            <a:ext cx="5393055" cy="136065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>
            <a:off x="11576871" y="415791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11576871" y="415791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H="1">
            <a:off x="11448696" y="415791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1448696" y="415791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5-14:16:50-d2t80klnfo2stf9dimog.png"/>
          <p:cNvPicPr>
            <a:picLocks noChangeAspect="1"/>
          </p:cNvPicPr>
          <p:nvPr/>
        </p:nvPicPr>
        <p:blipFill>
          <a:blip r:embed="rId3"/>
          <a:srcRect l="-378" t="473" r="-3709" b="-473"/>
          <a:stretch/>
        </p:blipFill>
        <p:spPr>
          <a:xfrm>
            <a:off x="650241" y="1534160"/>
            <a:ext cx="9840422" cy="147574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 flipH="1">
            <a:off x="11317682" y="415791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1317682" y="415791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1186668" y="415791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11186668" y="415791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42215" y="73328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思维提示工程设计</a:t>
            </a:r>
            <a:endParaRPr lang="en-US" sz="36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7" name="Image 1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8840" y="1849120"/>
            <a:ext cx="845820" cy="845820"/>
          </a:xfrm>
          <a:prstGeom prst="rect">
            <a:avLst/>
          </a:prstGeom>
        </p:spPr>
      </p:pic>
      <p:pic>
        <p:nvPicPr>
          <p:cNvPr id="18" name="Image 2" descr="https://kimi-img.moonshot.cn/pub/slides/slides_tmpl/image/25-09-05-14:16:50-d2t80klnfo2stf9dimog.png"/>
          <p:cNvPicPr>
            <a:picLocks noChangeAspect="1"/>
          </p:cNvPicPr>
          <p:nvPr/>
        </p:nvPicPr>
        <p:blipFill>
          <a:blip r:embed="rId3"/>
          <a:srcRect l="-378" t="473" r="-3709" b="-473"/>
          <a:stretch/>
        </p:blipFill>
        <p:spPr>
          <a:xfrm>
            <a:off x="1341121" y="3185795"/>
            <a:ext cx="9714534" cy="1475740"/>
          </a:xfrm>
          <a:prstGeom prst="rect">
            <a:avLst/>
          </a:prstGeom>
        </p:spPr>
      </p:pic>
      <p:pic>
        <p:nvPicPr>
          <p:cNvPr id="19" name="Image 3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9720" y="3500755"/>
            <a:ext cx="845820" cy="845820"/>
          </a:xfrm>
          <a:prstGeom prst="rect">
            <a:avLst/>
          </a:prstGeom>
        </p:spPr>
      </p:pic>
      <p:pic>
        <p:nvPicPr>
          <p:cNvPr id="20" name="Image 4" descr="https://kimi-img.moonshot.cn/pub/slides/slides_tmpl/image/25-09-05-14:16:50-d2t80klnfo2stf9dimog.png"/>
          <p:cNvPicPr>
            <a:picLocks noChangeAspect="1"/>
          </p:cNvPicPr>
          <p:nvPr/>
        </p:nvPicPr>
        <p:blipFill>
          <a:blip r:embed="rId3"/>
          <a:srcRect l="-378" t="473" r="-3709" b="-473"/>
          <a:stretch/>
        </p:blipFill>
        <p:spPr>
          <a:xfrm>
            <a:off x="2166484" y="4847590"/>
            <a:ext cx="9949957" cy="1475740"/>
          </a:xfrm>
          <a:prstGeom prst="rect">
            <a:avLst/>
          </a:prstGeom>
        </p:spPr>
      </p:pic>
      <p:pic>
        <p:nvPicPr>
          <p:cNvPr id="21" name="Image 5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56180" y="5162550"/>
            <a:ext cx="845820" cy="845820"/>
          </a:xfrm>
          <a:prstGeom prst="rect">
            <a:avLst/>
          </a:prstGeom>
        </p:spPr>
      </p:pic>
      <p:sp>
        <p:nvSpPr>
          <p:cNvPr id="22" name="Shape 14"/>
          <p:cNvSpPr/>
          <p:nvPr/>
        </p:nvSpPr>
        <p:spPr>
          <a:xfrm>
            <a:off x="988378" y="197294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15"/>
          <p:cNvSpPr/>
          <p:nvPr/>
        </p:nvSpPr>
        <p:spPr>
          <a:xfrm>
            <a:off x="988378" y="197294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1984353" y="1670302"/>
            <a:ext cx="5268832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角色扮演</a:t>
            </a:r>
            <a:endParaRPr lang="en-US" sz="2000" b="1" dirty="0">
              <a:solidFill>
                <a:srgbClr val="FBE199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5" name="Text 17"/>
          <p:cNvSpPr/>
          <p:nvPr/>
        </p:nvSpPr>
        <p:spPr>
          <a:xfrm>
            <a:off x="1893069" y="1986589"/>
            <a:ext cx="7796220" cy="3340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赋予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“KPL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顶级分析师”专家角色，锚定输出的专业语调</a:t>
            </a: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6" name="Shape 18"/>
          <p:cNvSpPr/>
          <p:nvPr/>
        </p:nvSpPr>
        <p:spPr>
          <a:xfrm>
            <a:off x="1679258" y="362458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19"/>
          <p:cNvSpPr/>
          <p:nvPr/>
        </p:nvSpPr>
        <p:spPr>
          <a:xfrm>
            <a:off x="1679258" y="3624580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8" name="Text 20"/>
          <p:cNvSpPr/>
          <p:nvPr/>
        </p:nvSpPr>
        <p:spPr>
          <a:xfrm>
            <a:off x="2675233" y="3321937"/>
            <a:ext cx="5268832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思维链推理引导</a:t>
            </a:r>
            <a:endParaRPr lang="en-US" sz="2000" b="1" dirty="0">
              <a:solidFill>
                <a:srgbClr val="FBE199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9" name="Text 21"/>
          <p:cNvSpPr/>
          <p:nvPr/>
        </p:nvSpPr>
        <p:spPr>
          <a:xfrm>
            <a:off x="2583949" y="3638224"/>
            <a:ext cx="7796220" cy="5925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在系统提示中植入思维链逻辑，逐步分析，强制模型先分析数据特征（如：击杀数高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-&gt;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进攻型），再推导战术结论，最后生成克制建议</a:t>
            </a: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Shape 22"/>
          <p:cNvSpPr/>
          <p:nvPr/>
        </p:nvSpPr>
        <p:spPr>
          <a:xfrm>
            <a:off x="2565718" y="528637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3"/>
          <p:cNvSpPr/>
          <p:nvPr/>
        </p:nvSpPr>
        <p:spPr>
          <a:xfrm>
            <a:off x="2565718" y="528637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3561693" y="4983732"/>
            <a:ext cx="5268832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格式化输出约束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3470409" y="5300019"/>
            <a:ext cx="7796220" cy="5906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通过正则表达式级别的指令约束，清洗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的非结构化文本输出，</a:t>
            </a:r>
            <a:endParaRPr lang="en-US" altLang="zh-CN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使其能被前端 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 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直接解析渲染</a:t>
            </a: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5" name="图片 34" descr="文本&#10;&#10;AI 生成的内容可能不正确。">
            <a:extLst>
              <a:ext uri="{FF2B5EF4-FFF2-40B4-BE49-F238E27FC236}">
                <a16:creationId xmlns:a16="http://schemas.microsoft.com/office/drawing/2014/main" id="{3424AC95-FDD9-DAA4-E9E7-362965BDA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572" y="960313"/>
            <a:ext cx="3673790" cy="219473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31-d2t80ftnfo2stf9dimg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22580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16:20-d2t80d5nfo2stf9dim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48170" y="1614170"/>
            <a:ext cx="3495675" cy="69919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27828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 flipH="1">
            <a:off x="11314843" y="93041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2"/>
          <p:cNvSpPr/>
          <p:nvPr/>
        </p:nvSpPr>
        <p:spPr>
          <a:xfrm>
            <a:off x="11314843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flipH="1">
            <a:off x="11186668" y="93041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4"/>
          <p:cNvSpPr/>
          <p:nvPr/>
        </p:nvSpPr>
        <p:spPr>
          <a:xfrm>
            <a:off x="11186668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11055654" y="93041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6"/>
          <p:cNvSpPr/>
          <p:nvPr/>
        </p:nvSpPr>
        <p:spPr>
          <a:xfrm>
            <a:off x="11055654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H="1">
            <a:off x="10924640" y="93041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/>
          <p:cNvSpPr/>
          <p:nvPr/>
        </p:nvSpPr>
        <p:spPr>
          <a:xfrm>
            <a:off x="10924640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2" descr="https://kimi-img.moonshot.cn/pub/slides/slides_tmpl/image/25-09-05-14:16:31-d2t80ftnfo2stf9dim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829310" y="4091305"/>
            <a:ext cx="3155950" cy="14966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2215" y="77392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 err="1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多线程与</a:t>
            </a:r>
            <a:r>
              <a:rPr lang="zh-CN" altLang="en-US" sz="3600" b="1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多样性调优</a:t>
            </a:r>
            <a:endParaRPr lang="en-US" sz="1600" dirty="0"/>
          </a:p>
        </p:txBody>
      </p:sp>
      <p:pic>
        <p:nvPicPr>
          <p:cNvPr id="15" name="Image 3" descr="https://kimi-img.moonshot.cn/pub/slides/slides_tmpl/image/25-09-05-14:16:06-d2t809lnfo2stf9dim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79780" y="1612900"/>
            <a:ext cx="3912870" cy="644525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7">
            <a:alphaModFix amt="23000"/>
          </a:blip>
          <a:stretch>
            <a:fillRect/>
          </a:stretch>
        </p:blipFill>
        <p:spPr>
          <a:xfrm rot="16200000">
            <a:off x="2359660" y="5097780"/>
            <a:ext cx="1301115" cy="97663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9-05-14:16:31-d2t80ftnfo2stf9dimh0.png"/>
          <p:cNvPicPr>
            <a:picLocks noChangeAspect="1"/>
          </p:cNvPicPr>
          <p:nvPr/>
        </p:nvPicPr>
        <p:blipFill>
          <a:blip r:embed="rId8">
            <a:alphaModFix amt="89000"/>
          </a:blip>
          <a:srcRect l="9673" r="9673"/>
          <a:stretch/>
        </p:blipFill>
        <p:spPr>
          <a:xfrm>
            <a:off x="0" y="0"/>
            <a:ext cx="12191365" cy="60007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34085" y="1781175"/>
            <a:ext cx="3744595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多线程实现</a:t>
            </a:r>
            <a:endParaRPr lang="en-US" dirty="0"/>
          </a:p>
        </p:txBody>
      </p:sp>
      <p:sp>
        <p:nvSpPr>
          <p:cNvPr id="19" name="Text 11"/>
          <p:cNvSpPr/>
          <p:nvPr/>
        </p:nvSpPr>
        <p:spPr>
          <a:xfrm>
            <a:off x="695325" y="2583815"/>
            <a:ext cx="5319395" cy="190077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threading.Thread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(target=self.call_ai_and_update, args=(prompt,)).start()，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实现多线程处理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AI </a:t>
            </a: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网络请求耗时导致的界面卡顿问题，实现异步响应，提升系统性能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6840220" y="4474210"/>
            <a:ext cx="371094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生成多样性调优</a:t>
            </a:r>
            <a:endParaRPr lang="en-US" sz="2400" b="1" dirty="0">
              <a:solidFill>
                <a:srgbClr val="FBE199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6179892" y="4908005"/>
            <a:ext cx="5084322" cy="11603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Temperature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设为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。这个数值引入了适量的随机性，赋予了模型在语言组织上的创造力，使其能用多样的句式点评比赛</a:t>
            </a:r>
            <a:endParaRPr lang="en-US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06-d2t809lnfo2stf9dim70.jpg"/>
          <p:cNvPicPr>
            <a:picLocks noChangeAspect="1"/>
          </p:cNvPicPr>
          <p:nvPr/>
        </p:nvPicPr>
        <p:blipFill>
          <a:blip r:embed="rId3">
            <a:alphaModFix amt="89000"/>
          </a:blip>
          <a:srcRect l="9673" r="9673"/>
          <a:stretch/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1203" y="3609975"/>
            <a:ext cx="310896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04950" y="1301659"/>
            <a:ext cx="3057525" cy="3902206"/>
          </a:xfrm>
          <a:prstGeom prst="rect">
            <a:avLst/>
          </a:prstGeom>
          <a:solidFill>
            <a:srgbClr val="2766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239760" y="1464945"/>
            <a:ext cx="3057525" cy="4655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5-14:16:31-d2t80ftnfo2stf9dim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29945" y="2806700"/>
            <a:ext cx="3155950" cy="14966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2970" y="1464945"/>
            <a:ext cx="3039745" cy="4685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924640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0924640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052814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11052814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183828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1183828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314843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11314843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42215" y="54722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1672351" y="1654135"/>
            <a:ext cx="280007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推荐算法的深度优化 </a:t>
            </a:r>
            <a:endParaRPr lang="en-US" sz="2400" b="1" dirty="0">
              <a:solidFill>
                <a:srgbClr val="FBE199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1571204" y="2250400"/>
            <a:ext cx="2911569" cy="20621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现状：当前使用基于统计学的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Item-Based CF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展望：引入 矩阵分解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(Matrix Factorization, e.g., SVD++)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技术，挖掘潜在特征向量，解决数据稀疏问题。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" name="Shape 0">
            <a:extLst>
              <a:ext uri="{FF2B5EF4-FFF2-40B4-BE49-F238E27FC236}">
                <a16:creationId xmlns:a16="http://schemas.microsoft.com/office/drawing/2014/main" id="{B0E84F2A-9D9D-EEA5-4389-53A08760F917}"/>
              </a:ext>
            </a:extLst>
          </p:cNvPr>
          <p:cNvSpPr/>
          <p:nvPr/>
        </p:nvSpPr>
        <p:spPr>
          <a:xfrm>
            <a:off x="6257327" y="1301659"/>
            <a:ext cx="3057525" cy="3902206"/>
          </a:xfrm>
          <a:prstGeom prst="rect">
            <a:avLst/>
          </a:prstGeom>
          <a:solidFill>
            <a:srgbClr val="2766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5517856C-D283-D24C-526A-6812936E9B66}"/>
              </a:ext>
            </a:extLst>
          </p:cNvPr>
          <p:cNvSpPr/>
          <p:nvPr/>
        </p:nvSpPr>
        <p:spPr>
          <a:xfrm>
            <a:off x="5637567" y="1464945"/>
            <a:ext cx="3039745" cy="4685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9">
            <a:extLst>
              <a:ext uri="{FF2B5EF4-FFF2-40B4-BE49-F238E27FC236}">
                <a16:creationId xmlns:a16="http://schemas.microsoft.com/office/drawing/2014/main" id="{7B99294E-9F2C-7B07-AC49-4C68E1676993}"/>
              </a:ext>
            </a:extLst>
          </p:cNvPr>
          <p:cNvSpPr/>
          <p:nvPr/>
        </p:nvSpPr>
        <p:spPr>
          <a:xfrm>
            <a:off x="6625107" y="1654135"/>
            <a:ext cx="2624401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强化学习模拟对战</a:t>
            </a:r>
            <a:endParaRPr lang="en-US" sz="2400" b="1" dirty="0">
              <a:solidFill>
                <a:srgbClr val="FBE199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Text 20">
            <a:extLst>
              <a:ext uri="{FF2B5EF4-FFF2-40B4-BE49-F238E27FC236}">
                <a16:creationId xmlns:a16="http://schemas.microsoft.com/office/drawing/2014/main" id="{CC791AC4-F8A4-4151-90D0-4271D514F54E}"/>
              </a:ext>
            </a:extLst>
          </p:cNvPr>
          <p:cNvSpPr/>
          <p:nvPr/>
        </p:nvSpPr>
        <p:spPr>
          <a:xfrm>
            <a:off x="6403283" y="2253838"/>
            <a:ext cx="2911569" cy="23503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展望：构建一个基于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RL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的虚拟对战环境。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机制：让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左右互搏，通过模拟数万场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BP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对局，自动学习最优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BP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策略（，从而实现从“辅助人类”到“超越人类”的决策进化</a:t>
            </a: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7:04-d2t80o5nfo2stf9din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2645"/>
            <a:ext cx="12192000" cy="36029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56710" y="3642360"/>
            <a:ext cx="3877310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16786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67722" y="616786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955722" y="606348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1043723" y="616786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1131723" y="616786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10796832" y="629357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10796832" y="629357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29357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989337" y="629357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29357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11186107" y="629357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29357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11382877" y="629357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031365" y="2159635"/>
            <a:ext cx="8127365" cy="1151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9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you.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9-05-14:16:05-d2t809dnfo2stf9dim0g.png"/>
          <p:cNvPicPr>
            <a:picLocks noChangeAspect="1"/>
          </p:cNvPicPr>
          <p:nvPr/>
        </p:nvPicPr>
        <p:blipFill>
          <a:blip r:embed="rId4"/>
          <a:srcRect l="57" r="57"/>
          <a:stretch/>
        </p:blipFill>
        <p:spPr>
          <a:xfrm>
            <a:off x="3686810" y="4837430"/>
            <a:ext cx="2110105" cy="49911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3932555" y="4918710"/>
            <a:ext cx="166433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吴博闻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4:16:05-d2t809dnfo2stf9dim0g.png"/>
          <p:cNvPicPr>
            <a:picLocks noChangeAspect="1"/>
          </p:cNvPicPr>
          <p:nvPr/>
        </p:nvPicPr>
        <p:blipFill>
          <a:blip r:embed="rId4"/>
          <a:srcRect l="57" r="57"/>
          <a:stretch/>
        </p:blipFill>
        <p:spPr>
          <a:xfrm>
            <a:off x="5990590" y="4837430"/>
            <a:ext cx="2110105" cy="49911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6072505" y="4918710"/>
            <a:ext cx="196151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时间：2026/01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06-d2t809lnfo2stf9dim70.jpg"/>
          <p:cNvPicPr>
            <a:picLocks noChangeAspect="1"/>
          </p:cNvPicPr>
          <p:nvPr/>
        </p:nvPicPr>
        <p:blipFill>
          <a:blip r:embed="rId3">
            <a:alphaModFix amt="89000"/>
          </a:blip>
          <a:srcRect l="9673" r="9673"/>
          <a:stretch/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1203" y="3609975"/>
            <a:ext cx="3108960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项目概况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13-d2t80bdnfo2stf9dima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9005"/>
            <a:ext cx="12192635" cy="33889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2700" y="501506"/>
            <a:ext cx="8152877" cy="83318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基于多源数据融合的 KPL 战术分析与 BP 辅助系统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5-14:16:05-d2t809dnfo2stf9dim10.jpg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rot="5400000">
            <a:off x="2298700" y="4519930"/>
            <a:ext cx="19050" cy="339090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9-05-14:16:19-d2t80ctnfo2stf9dimb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6202680"/>
            <a:ext cx="4862195" cy="644525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 flipH="1">
            <a:off x="11430635" y="619315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16" name="Text 10"/>
          <p:cNvSpPr/>
          <p:nvPr/>
        </p:nvSpPr>
        <p:spPr>
          <a:xfrm>
            <a:off x="11430635" y="619315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7" name="Shape 11"/>
          <p:cNvSpPr/>
          <p:nvPr/>
        </p:nvSpPr>
        <p:spPr>
          <a:xfrm flipH="1">
            <a:off x="11299190" y="61944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18" name="Text 12"/>
          <p:cNvSpPr/>
          <p:nvPr/>
        </p:nvSpPr>
        <p:spPr>
          <a:xfrm>
            <a:off x="11299190" y="61944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9" name="Shape 13"/>
          <p:cNvSpPr/>
          <p:nvPr/>
        </p:nvSpPr>
        <p:spPr>
          <a:xfrm flipH="1">
            <a:off x="11170920" y="619315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20" name="Text 14"/>
          <p:cNvSpPr/>
          <p:nvPr/>
        </p:nvSpPr>
        <p:spPr>
          <a:xfrm>
            <a:off x="11170920" y="619315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1" name="Shape 15"/>
          <p:cNvSpPr/>
          <p:nvPr/>
        </p:nvSpPr>
        <p:spPr>
          <a:xfrm flipH="1">
            <a:off x="11040110" y="619315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22" name="Text 16"/>
          <p:cNvSpPr/>
          <p:nvPr/>
        </p:nvSpPr>
        <p:spPr>
          <a:xfrm>
            <a:off x="11040110" y="619315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23" name="Image 4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6">
            <a:alphaModFix amt="23000"/>
          </a:blip>
          <a:stretch>
            <a:fillRect/>
          </a:stretch>
        </p:blipFill>
        <p:spPr>
          <a:xfrm>
            <a:off x="8307070" y="1870075"/>
            <a:ext cx="1301115" cy="97663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002780" y="3067685"/>
            <a:ext cx="426720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项目简介</a:t>
            </a:r>
            <a:endParaRPr lang="en-US" dirty="0"/>
          </a:p>
        </p:txBody>
      </p:sp>
      <p:sp>
        <p:nvSpPr>
          <p:cNvPr id="25" name="Text 18"/>
          <p:cNvSpPr/>
          <p:nvPr/>
        </p:nvSpPr>
        <p:spPr>
          <a:xfrm>
            <a:off x="6898640" y="3783330"/>
            <a:ext cx="4431665" cy="1531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本项目旨在构建一个融合多源数据的 KPL 战术分析与 BP 辅助系统，通过整合赛事数据、英雄数据、位置数据和 BP 数据，为 KPL 战术分析和 BP </a:t>
            </a: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决策提供有力支持</a:t>
            </a:r>
            <a:endParaRPr lang="en-US" dirty="0"/>
          </a:p>
        </p:txBody>
      </p:sp>
      <p:pic>
        <p:nvPicPr>
          <p:cNvPr id="27" name="图片 26" descr="图形用户界面&#10;&#10;AI 生成的内容可能不正确。">
            <a:extLst>
              <a:ext uri="{FF2B5EF4-FFF2-40B4-BE49-F238E27FC236}">
                <a16:creationId xmlns:a16="http://schemas.microsoft.com/office/drawing/2014/main" id="{E21366E9-BF7B-15B6-EA3D-F5EF1B377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71" y="2140772"/>
            <a:ext cx="6171151" cy="32851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31-d2t80ftnfo2stf9dimg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22580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16:20-d2t80d5nfo2stf9dim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48170" y="1614170"/>
            <a:ext cx="3495675" cy="69919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27828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 flipH="1">
            <a:off x="11314843" y="93041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2"/>
          <p:cNvSpPr/>
          <p:nvPr/>
        </p:nvSpPr>
        <p:spPr>
          <a:xfrm>
            <a:off x="11314843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flipH="1">
            <a:off x="11186668" y="93041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4"/>
          <p:cNvSpPr/>
          <p:nvPr/>
        </p:nvSpPr>
        <p:spPr>
          <a:xfrm>
            <a:off x="11186668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11055654" y="93041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6"/>
          <p:cNvSpPr/>
          <p:nvPr/>
        </p:nvSpPr>
        <p:spPr>
          <a:xfrm>
            <a:off x="11055654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H="1">
            <a:off x="10924640" y="93041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/>
          <p:cNvSpPr/>
          <p:nvPr/>
        </p:nvSpPr>
        <p:spPr>
          <a:xfrm>
            <a:off x="10924640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2" descr="https://kimi-img.moonshot.cn/pub/slides/slides_tmpl/image/25-09-05-14:16:31-d2t80ftnfo2stf9dim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829310" y="4091305"/>
            <a:ext cx="3155950" cy="14966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2215" y="77392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项目背景与行业痛点</a:t>
            </a:r>
            <a:endParaRPr lang="en-US" sz="1600" dirty="0"/>
          </a:p>
        </p:txBody>
      </p:sp>
      <p:pic>
        <p:nvPicPr>
          <p:cNvPr id="15" name="Image 3" descr="https://kimi-img.moonshot.cn/pub/slides/slides_tmpl/image/25-09-05-14:16:06-d2t809lnfo2stf9dim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79780" y="1612900"/>
            <a:ext cx="3912870" cy="644525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7">
            <a:alphaModFix amt="23000"/>
          </a:blip>
          <a:stretch>
            <a:fillRect/>
          </a:stretch>
        </p:blipFill>
        <p:spPr>
          <a:xfrm rot="16200000">
            <a:off x="2359660" y="5097780"/>
            <a:ext cx="1301115" cy="97663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9-05-14:16:31-d2t80ftnfo2stf9dimh0.png"/>
          <p:cNvPicPr>
            <a:picLocks noChangeAspect="1"/>
          </p:cNvPicPr>
          <p:nvPr/>
        </p:nvPicPr>
        <p:blipFill>
          <a:blip r:embed="rId8">
            <a:alphaModFix amt="89000"/>
          </a:blip>
          <a:srcRect l="9673" r="9673"/>
          <a:stretch/>
        </p:blipFill>
        <p:spPr>
          <a:xfrm>
            <a:off x="0" y="0"/>
            <a:ext cx="12191365" cy="60007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34085" y="1781175"/>
            <a:ext cx="3744595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行业现状</a:t>
            </a:r>
            <a:endParaRPr lang="en-US" dirty="0"/>
          </a:p>
        </p:txBody>
      </p:sp>
      <p:sp>
        <p:nvSpPr>
          <p:cNvPr id="19" name="Text 11"/>
          <p:cNvSpPr/>
          <p:nvPr/>
        </p:nvSpPr>
        <p:spPr>
          <a:xfrm>
            <a:off x="695325" y="2583815"/>
            <a:ext cx="5319395" cy="11617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KPL比赛产生海量数据，但普通玩家难以利用。现有工具缺乏深度分析，无法满足玩家对战术分析和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BP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建议的需求</a:t>
            </a:r>
            <a:endParaRPr lang="en-US" dirty="0"/>
          </a:p>
        </p:txBody>
      </p:sp>
      <p:sp>
        <p:nvSpPr>
          <p:cNvPr id="20" name="Text 12"/>
          <p:cNvSpPr/>
          <p:nvPr/>
        </p:nvSpPr>
        <p:spPr>
          <a:xfrm>
            <a:off x="6840220" y="4474210"/>
            <a:ext cx="371094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行业痛点</a:t>
            </a:r>
            <a:endParaRPr lang="en-US" dirty="0"/>
          </a:p>
        </p:txBody>
      </p:sp>
      <p:sp>
        <p:nvSpPr>
          <p:cNvPr id="21" name="Text 13"/>
          <p:cNvSpPr/>
          <p:nvPr/>
        </p:nvSpPr>
        <p:spPr>
          <a:xfrm>
            <a:off x="6179892" y="4908005"/>
            <a:ext cx="5084322" cy="7923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现有工具在BP阶段缺乏实时的博弈建议，无法为玩家提供有效的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实时战术支持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7:08-d2t80p5nfo2stf9din1g.png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16:50-d2t80klnfo2stf9dimog.png"/>
          <p:cNvPicPr>
            <a:picLocks noChangeAspect="1"/>
          </p:cNvPicPr>
          <p:nvPr/>
        </p:nvPicPr>
        <p:blipFill>
          <a:blip r:embed="rId4"/>
          <a:srcRect l="-378" t="473" r="-3709" b="-473"/>
          <a:stretch/>
        </p:blipFill>
        <p:spPr>
          <a:xfrm>
            <a:off x="4131310" y="4711065"/>
            <a:ext cx="7659370" cy="172974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4:16:59-d2t80mtnfo2stf9dims0.png"/>
          <p:cNvPicPr>
            <a:picLocks noChangeAspect="1"/>
          </p:cNvPicPr>
          <p:nvPr/>
        </p:nvPicPr>
        <p:blipFill>
          <a:blip r:embed="rId5"/>
          <a:srcRect l="-378" t="473" r="-3709" b="-473"/>
          <a:stretch/>
        </p:blipFill>
        <p:spPr>
          <a:xfrm>
            <a:off x="4131310" y="621665"/>
            <a:ext cx="7659370" cy="15932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4:16:50-d2t80klnfo2stf9dimog.png"/>
          <p:cNvPicPr>
            <a:picLocks noChangeAspect="1"/>
          </p:cNvPicPr>
          <p:nvPr/>
        </p:nvPicPr>
        <p:blipFill>
          <a:blip r:embed="rId4"/>
          <a:srcRect l="-378" t="473" r="-3709" b="-473"/>
          <a:stretch/>
        </p:blipFill>
        <p:spPr>
          <a:xfrm>
            <a:off x="4316730" y="2597785"/>
            <a:ext cx="7659370" cy="17297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0" y="2844165"/>
            <a:ext cx="4333875" cy="1506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系统整体架构设计</a:t>
            </a:r>
            <a:endParaRPr lang="en-US" dirty="0"/>
          </a:p>
        </p:txBody>
      </p:sp>
      <p:pic>
        <p:nvPicPr>
          <p:cNvPr id="7" name="Image 4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93870" y="1008380"/>
            <a:ext cx="845820" cy="84582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97095" y="2994660"/>
            <a:ext cx="845820" cy="84582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5-14:16:34-d2t80glnfo2stf9dimm0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93870" y="5147945"/>
            <a:ext cx="845820" cy="845820"/>
          </a:xfrm>
          <a:prstGeom prst="rect">
            <a:avLst/>
          </a:prstGeom>
        </p:spPr>
      </p:pic>
      <p:sp>
        <p:nvSpPr>
          <p:cNvPr id="10" name="Shape 1"/>
          <p:cNvSpPr/>
          <p:nvPr/>
        </p:nvSpPr>
        <p:spPr>
          <a:xfrm>
            <a:off x="4403408" y="114363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11" name="Text 2"/>
          <p:cNvSpPr/>
          <p:nvPr/>
        </p:nvSpPr>
        <p:spPr>
          <a:xfrm>
            <a:off x="4403408" y="114363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dirty="0"/>
          </a:p>
        </p:txBody>
      </p:sp>
      <p:sp>
        <p:nvSpPr>
          <p:cNvPr id="12" name="Text 3"/>
          <p:cNvSpPr/>
          <p:nvPr/>
        </p:nvSpPr>
        <p:spPr>
          <a:xfrm>
            <a:off x="5326580" y="748264"/>
            <a:ext cx="5268832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数据层</a:t>
            </a:r>
            <a:endParaRPr lang="en-US" dirty="0"/>
          </a:p>
        </p:txBody>
      </p:sp>
      <p:sp>
        <p:nvSpPr>
          <p:cNvPr id="13" name="Text 4"/>
          <p:cNvSpPr/>
          <p:nvPr/>
        </p:nvSpPr>
        <p:spPr>
          <a:xfrm>
            <a:off x="5235575" y="1148080"/>
            <a:ext cx="6240780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数据层采用 SQL Server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存储原始比赛数据、战队数据和英雄数据，为系统提供数据基础</a:t>
            </a:r>
            <a:endParaRPr lang="en-US" dirty="0"/>
          </a:p>
        </p:txBody>
      </p:sp>
      <p:sp>
        <p:nvSpPr>
          <p:cNvPr id="14" name="Shape 5"/>
          <p:cNvSpPr/>
          <p:nvPr/>
        </p:nvSpPr>
        <p:spPr>
          <a:xfrm>
            <a:off x="4806633" y="312991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15" name="Text 6"/>
          <p:cNvSpPr/>
          <p:nvPr/>
        </p:nvSpPr>
        <p:spPr>
          <a:xfrm>
            <a:off x="4806633" y="312991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dirty="0"/>
          </a:p>
        </p:txBody>
      </p:sp>
      <p:sp>
        <p:nvSpPr>
          <p:cNvPr id="16" name="Text 7"/>
          <p:cNvSpPr/>
          <p:nvPr/>
        </p:nvSpPr>
        <p:spPr>
          <a:xfrm>
            <a:off x="5705189" y="2820792"/>
            <a:ext cx="5268832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逻辑层</a:t>
            </a:r>
            <a:endParaRPr lang="en-US" dirty="0"/>
          </a:p>
        </p:txBody>
      </p:sp>
      <p:sp>
        <p:nvSpPr>
          <p:cNvPr id="17" name="Text 8"/>
          <p:cNvSpPr/>
          <p:nvPr/>
        </p:nvSpPr>
        <p:spPr>
          <a:xfrm>
            <a:off x="5613905" y="3215371"/>
            <a:ext cx="5828116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逻辑层使用 Python 进行数据清洗、聚合和 Prompt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拼装，处理数据并为智能层提供结构化输入</a:t>
            </a:r>
            <a:endParaRPr lang="en-US" dirty="0"/>
          </a:p>
        </p:txBody>
      </p:sp>
      <p:sp>
        <p:nvSpPr>
          <p:cNvPr id="18" name="Shape 9"/>
          <p:cNvSpPr/>
          <p:nvPr/>
        </p:nvSpPr>
        <p:spPr>
          <a:xfrm>
            <a:off x="4403408" y="528320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19" name="Text 10"/>
          <p:cNvSpPr/>
          <p:nvPr/>
        </p:nvSpPr>
        <p:spPr>
          <a:xfrm>
            <a:off x="4403408" y="5283200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276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dirty="0"/>
          </a:p>
        </p:txBody>
      </p:sp>
      <p:sp>
        <p:nvSpPr>
          <p:cNvPr id="20" name="Text 11"/>
          <p:cNvSpPr/>
          <p:nvPr/>
        </p:nvSpPr>
        <p:spPr>
          <a:xfrm>
            <a:off x="5417422" y="4910390"/>
            <a:ext cx="5268832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智能层</a:t>
            </a:r>
            <a:endParaRPr lang="en-US" dirty="0"/>
          </a:p>
        </p:txBody>
      </p:sp>
      <p:sp>
        <p:nvSpPr>
          <p:cNvPr id="21" name="Text 12"/>
          <p:cNvSpPr/>
          <p:nvPr/>
        </p:nvSpPr>
        <p:spPr>
          <a:xfrm>
            <a:off x="5326380" y="5296535"/>
            <a:ext cx="6035040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智能层集成豆包大模型，负责自然语言生成与战术推理，为用户提供深度分析和建议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06-d2t809lnfo2stf9dim70.jpg"/>
          <p:cNvPicPr>
            <a:picLocks noChangeAspect="1"/>
          </p:cNvPicPr>
          <p:nvPr/>
        </p:nvPicPr>
        <p:blipFill>
          <a:blip r:embed="rId3">
            <a:alphaModFix amt="89000"/>
          </a:blip>
          <a:srcRect l="9673" r="9673"/>
          <a:stretch/>
        </p:blipFill>
        <p:spPr>
          <a:xfrm>
            <a:off x="0" y="1829435"/>
            <a:ext cx="12191365" cy="326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1203" y="3609975"/>
            <a:ext cx="310896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全功能模块展示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4953635" y="161861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16200000">
            <a:off x="2310130" y="2972435"/>
            <a:ext cx="1301115" cy="97663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9-05-14:16:06-d2t809lnfo2stf9dim6g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16:58-d2t80mlnfo2stf9dimrg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35279" b="35279"/>
          <a:stretch/>
        </p:blipFill>
        <p:spPr>
          <a:xfrm>
            <a:off x="0" y="0"/>
            <a:ext cx="12192635" cy="358965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16:57-d2t80mdnfo2stf9dim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667" y="1731616"/>
            <a:ext cx="2720071" cy="3950023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508065" y="650048"/>
            <a:ext cx="59295" cy="6627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1"/>
          <p:cNvSpPr/>
          <p:nvPr/>
        </p:nvSpPr>
        <p:spPr>
          <a:xfrm>
            <a:off x="11508067" y="650048"/>
            <a:ext cx="59295" cy="662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3" descr="https://kimi-img.moonshot.cn/pub/slides/slides_tmpl/image/25-09-05-14:16:57-d2t80mdnfo2stf9dim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90" y="1731616"/>
            <a:ext cx="2579359" cy="3950023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 flipH="1">
            <a:off x="11379890" y="650048"/>
            <a:ext cx="59295" cy="6627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3"/>
          <p:cNvSpPr/>
          <p:nvPr/>
        </p:nvSpPr>
        <p:spPr>
          <a:xfrm>
            <a:off x="11379892" y="650048"/>
            <a:ext cx="59295" cy="662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 flipH="1">
            <a:off x="11248876" y="650048"/>
            <a:ext cx="59295" cy="6627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5"/>
          <p:cNvSpPr/>
          <p:nvPr/>
        </p:nvSpPr>
        <p:spPr>
          <a:xfrm>
            <a:off x="11248878" y="650048"/>
            <a:ext cx="59295" cy="662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 flipH="1">
            <a:off x="11117862" y="650048"/>
            <a:ext cx="59295" cy="6627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7"/>
          <p:cNvSpPr/>
          <p:nvPr/>
        </p:nvSpPr>
        <p:spPr>
          <a:xfrm>
            <a:off x="11117864" y="650048"/>
            <a:ext cx="59295" cy="662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42215" y="73201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功能展示 I - 战队基础信息查询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0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1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2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3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4" descr="https://kimi-img.moonshot.cn/pub/slides/slides_tmpl/image/25-09-05-14:16:05-d2t809dnfo2stf9dim4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1630426" y="1688160"/>
            <a:ext cx="1123229" cy="48402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 sz="2000"/>
          </a:p>
        </p:txBody>
      </p:sp>
      <p:sp>
        <p:nvSpPr>
          <p:cNvPr id="22" name="Text 15"/>
          <p:cNvSpPr/>
          <p:nvPr/>
        </p:nvSpPr>
        <p:spPr>
          <a:xfrm>
            <a:off x="1453656" y="1820814"/>
            <a:ext cx="1123229" cy="484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dirty="0"/>
          </a:p>
        </p:txBody>
      </p:sp>
      <p:sp>
        <p:nvSpPr>
          <p:cNvPr id="23" name="Text 16"/>
          <p:cNvSpPr/>
          <p:nvPr/>
        </p:nvSpPr>
        <p:spPr>
          <a:xfrm>
            <a:off x="892677" y="2423053"/>
            <a:ext cx="209305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功能介绍</a:t>
            </a:r>
            <a:endParaRPr lang="en-US" dirty="0"/>
          </a:p>
        </p:txBody>
      </p:sp>
      <p:sp>
        <p:nvSpPr>
          <p:cNvPr id="24" name="Text 17"/>
          <p:cNvSpPr/>
          <p:nvPr/>
        </p:nvSpPr>
        <p:spPr>
          <a:xfrm>
            <a:off x="892677" y="2978652"/>
            <a:ext cx="2330226" cy="1531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展示战队的胜率、KDA、经济等六维基础数据，为用户提供全面的战队信息</a:t>
            </a:r>
            <a:endParaRPr lang="en-US" dirty="0"/>
          </a:p>
        </p:txBody>
      </p:sp>
      <p:sp>
        <p:nvSpPr>
          <p:cNvPr id="25" name="Shape 18"/>
          <p:cNvSpPr/>
          <p:nvPr/>
        </p:nvSpPr>
        <p:spPr>
          <a:xfrm>
            <a:off x="5270050" y="1051715"/>
            <a:ext cx="1123229" cy="49799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19"/>
          <p:cNvSpPr/>
          <p:nvPr/>
        </p:nvSpPr>
        <p:spPr>
          <a:xfrm>
            <a:off x="4301147" y="1794364"/>
            <a:ext cx="1123229" cy="49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dirty="0"/>
          </a:p>
        </p:txBody>
      </p:sp>
      <p:sp>
        <p:nvSpPr>
          <p:cNvPr id="27" name="Text 20"/>
          <p:cNvSpPr/>
          <p:nvPr/>
        </p:nvSpPr>
        <p:spPr>
          <a:xfrm>
            <a:off x="3716280" y="2418202"/>
            <a:ext cx="209305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数据来源</a:t>
            </a:r>
            <a:endParaRPr lang="en-US" dirty="0"/>
          </a:p>
        </p:txBody>
      </p:sp>
      <p:sp>
        <p:nvSpPr>
          <p:cNvPr id="28" name="Text 21"/>
          <p:cNvSpPr/>
          <p:nvPr/>
        </p:nvSpPr>
        <p:spPr>
          <a:xfrm>
            <a:off x="3716280" y="2973801"/>
            <a:ext cx="2330226" cy="7923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数据由team_info表实时拉取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语句查询</a:t>
            </a:r>
            <a:endParaRPr lang="en-US" dirty="0"/>
          </a:p>
        </p:txBody>
      </p:sp>
      <p:sp>
        <p:nvSpPr>
          <p:cNvPr id="29" name="Shape 22"/>
          <p:cNvSpPr/>
          <p:nvPr/>
        </p:nvSpPr>
        <p:spPr>
          <a:xfrm>
            <a:off x="9395206" y="1690636"/>
            <a:ext cx="1123229" cy="49799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4" name="图片 33" descr="图形用户界面, 网站&#10;&#10;AI 生成的内容可能不正确。">
            <a:extLst>
              <a:ext uri="{FF2B5EF4-FFF2-40B4-BE49-F238E27FC236}">
                <a16:creationId xmlns:a16="http://schemas.microsoft.com/office/drawing/2014/main" id="{12D1F895-6D87-69E3-5F3A-3D4234311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884" y="1976627"/>
            <a:ext cx="5628158" cy="33924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0361-405A-39DE-A95D-79225E63B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E2C89EA7-8C97-2D31-6F79-DB11C7B31B3C}"/>
              </a:ext>
            </a:extLst>
          </p:cNvPr>
          <p:cNvSpPr/>
          <p:nvPr/>
        </p:nvSpPr>
        <p:spPr>
          <a:xfrm>
            <a:off x="7779823" y="1514491"/>
            <a:ext cx="2344283" cy="41436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5-14:16:31-d2t80ftnfo2stf9dimgg.png">
            <a:extLst>
              <a:ext uri="{FF2B5EF4-FFF2-40B4-BE49-F238E27FC236}">
                <a16:creationId xmlns:a16="http://schemas.microsoft.com/office/drawing/2014/main" id="{05ED1B9C-1100-E85E-CB28-05492C92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29945" y="2806700"/>
            <a:ext cx="3155950" cy="1496695"/>
          </a:xfrm>
          <a:prstGeom prst="rect">
            <a:avLst/>
          </a:prstGeom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433E50C6-35BC-F303-983C-3F3A1AE76157}"/>
              </a:ext>
            </a:extLst>
          </p:cNvPr>
          <p:cNvSpPr/>
          <p:nvPr/>
        </p:nvSpPr>
        <p:spPr>
          <a:xfrm>
            <a:off x="443033" y="1517705"/>
            <a:ext cx="2330651" cy="4169690"/>
          </a:xfrm>
          <a:prstGeom prst="rect">
            <a:avLst/>
          </a:prstGeom>
          <a:solidFill>
            <a:srgbClr val="2766E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EC95DF9-8E3C-E8A6-F84C-B85AA6082F03}"/>
              </a:ext>
            </a:extLst>
          </p:cNvPr>
          <p:cNvSpPr/>
          <p:nvPr/>
        </p:nvSpPr>
        <p:spPr>
          <a:xfrm>
            <a:off x="443033" y="1517705"/>
            <a:ext cx="2330651" cy="4169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984B71BA-0EF6-F7B1-A21E-EEB18DD683C6}"/>
              </a:ext>
            </a:extLst>
          </p:cNvPr>
          <p:cNvSpPr/>
          <p:nvPr/>
        </p:nvSpPr>
        <p:spPr>
          <a:xfrm>
            <a:off x="10924640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9BF7C56-BAFF-713A-17DB-102D11EE66DA}"/>
              </a:ext>
            </a:extLst>
          </p:cNvPr>
          <p:cNvSpPr/>
          <p:nvPr/>
        </p:nvSpPr>
        <p:spPr>
          <a:xfrm>
            <a:off x="10924640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8C1E1260-BC68-4F19-0633-0EEF7D376B08}"/>
              </a:ext>
            </a:extLst>
          </p:cNvPr>
          <p:cNvSpPr/>
          <p:nvPr/>
        </p:nvSpPr>
        <p:spPr>
          <a:xfrm>
            <a:off x="11052814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F5C98E4-1457-7701-13E9-1DCC9EE12D3D}"/>
              </a:ext>
            </a:extLst>
          </p:cNvPr>
          <p:cNvSpPr/>
          <p:nvPr/>
        </p:nvSpPr>
        <p:spPr>
          <a:xfrm>
            <a:off x="11052814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0C238D08-6DA0-6ACB-F21E-20AA1720AF85}"/>
              </a:ext>
            </a:extLst>
          </p:cNvPr>
          <p:cNvSpPr/>
          <p:nvPr/>
        </p:nvSpPr>
        <p:spPr>
          <a:xfrm>
            <a:off x="11183828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8A925037-B2A6-341F-37BA-5FE21E05D4CC}"/>
              </a:ext>
            </a:extLst>
          </p:cNvPr>
          <p:cNvSpPr/>
          <p:nvPr/>
        </p:nvSpPr>
        <p:spPr>
          <a:xfrm>
            <a:off x="11183828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9258D6B8-B35E-F325-0217-E4BD0A4FC11A}"/>
              </a:ext>
            </a:extLst>
          </p:cNvPr>
          <p:cNvSpPr/>
          <p:nvPr/>
        </p:nvSpPr>
        <p:spPr>
          <a:xfrm>
            <a:off x="11314843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A33E1A4-FCAB-15E1-B554-A806A95B527A}"/>
              </a:ext>
            </a:extLst>
          </p:cNvPr>
          <p:cNvSpPr/>
          <p:nvPr/>
        </p:nvSpPr>
        <p:spPr>
          <a:xfrm>
            <a:off x="11314843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B3A7A37C-F0ED-9819-C4AD-5A4C19CF949C}"/>
              </a:ext>
            </a:extLst>
          </p:cNvPr>
          <p:cNvSpPr/>
          <p:nvPr/>
        </p:nvSpPr>
        <p:spPr>
          <a:xfrm>
            <a:off x="6497168" y="1557382"/>
            <a:ext cx="2344157" cy="314102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00CEBACF-1257-3990-CAA6-A852B7364910}"/>
              </a:ext>
            </a:extLst>
          </p:cNvPr>
          <p:cNvSpPr/>
          <p:nvPr/>
        </p:nvSpPr>
        <p:spPr>
          <a:xfrm>
            <a:off x="542215" y="54722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功能展示 II –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战队比赛数据一键查询</a:t>
            </a:r>
            <a:endParaRPr lang="en-US" sz="1600" dirty="0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FB31D9C8-0AE1-BC10-0F7E-8AE984647D1F}"/>
              </a:ext>
            </a:extLst>
          </p:cNvPr>
          <p:cNvSpPr/>
          <p:nvPr/>
        </p:nvSpPr>
        <p:spPr>
          <a:xfrm>
            <a:off x="921570" y="1690320"/>
            <a:ext cx="1918103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功能介绍</a:t>
            </a:r>
            <a:endParaRPr lang="en-US" sz="2000" dirty="0"/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1D28152E-29D6-5C6B-D335-8CD83C25DEC6}"/>
              </a:ext>
            </a:extLst>
          </p:cNvPr>
          <p:cNvSpPr/>
          <p:nvPr/>
        </p:nvSpPr>
        <p:spPr>
          <a:xfrm>
            <a:off x="482856" y="2273631"/>
            <a:ext cx="2232375" cy="11617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一键查询战队的近几场比赛数据，真实对局案例展示更具说服力</a:t>
            </a:r>
            <a:endParaRPr lang="en-US" dirty="0"/>
          </a:p>
        </p:txBody>
      </p:sp>
      <p:pic>
        <p:nvPicPr>
          <p:cNvPr id="29" name="图片 28" descr="桌子上放了键盘&#10;&#10;AI 生成的内容可能不正确。">
            <a:extLst>
              <a:ext uri="{FF2B5EF4-FFF2-40B4-BE49-F238E27FC236}">
                <a16:creationId xmlns:a16="http://schemas.microsoft.com/office/drawing/2014/main" id="{C36AC52B-C71B-FCE4-F171-1DB54657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03" y="4391797"/>
            <a:ext cx="2349282" cy="1295598"/>
          </a:xfrm>
          <a:prstGeom prst="rect">
            <a:avLst/>
          </a:prstGeom>
        </p:spPr>
      </p:pic>
      <p:pic>
        <p:nvPicPr>
          <p:cNvPr id="32" name="图片 31" descr="电脑萤幕画面&#10;&#10;AI 生成的内容可能不正确。">
            <a:extLst>
              <a:ext uri="{FF2B5EF4-FFF2-40B4-BE49-F238E27FC236}">
                <a16:creationId xmlns:a16="http://schemas.microsoft.com/office/drawing/2014/main" id="{EEB71290-5A76-C47F-9F29-A6A08F1C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323" y="1380011"/>
            <a:ext cx="8538655" cy="48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212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1216</Words>
  <Application>Microsoft Office PowerPoint</Application>
  <PresentationFormat>宽屏</PresentationFormat>
  <Paragraphs>204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0" baseType="lpstr">
      <vt:lpstr>Arial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基于多源数据融合的 KPL 战术分析与 BP 辅助系统</dc:title>
  <dc:subject>基于多源数据融合的 KPL 战术分析与 BP 辅助系统</dc:subject>
  <dc:creator>Kimi</dc:creator>
  <cp:lastModifiedBy>博闻 吴</cp:lastModifiedBy>
  <cp:revision>12</cp:revision>
  <dcterms:created xsi:type="dcterms:W3CDTF">2025-12-09T07:58:31Z</dcterms:created>
  <dcterms:modified xsi:type="dcterms:W3CDTF">2025-12-10T08:23:26Z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{"Label":"基于多源数据融合的 KPL 战术分析与 BP 辅助系统","ContentProducer":"001191110108MACG2KBH8F10000","ProduceID":"d4rtb01rqpmahh2s57ag","ReservedCode1":"","ContentPropagator":"001191110108MACG2KBH8F20000","PropagateID":"d4rtb01rqpmahh2s57ag","ReservedCode2":""}</vt:lpwstr>
  </property>
</Properties>
</file>